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6" r:id="rId1"/>
  </p:sldMasterIdLst>
  <p:notesMasterIdLst>
    <p:notesMasterId r:id="rId128"/>
  </p:notesMasterIdLst>
  <p:sldIdLst>
    <p:sldId id="256" r:id="rId2"/>
    <p:sldId id="343" r:id="rId3"/>
    <p:sldId id="432" r:id="rId4"/>
    <p:sldId id="433" r:id="rId5"/>
    <p:sldId id="435" r:id="rId6"/>
    <p:sldId id="294" r:id="rId7"/>
    <p:sldId id="283" r:id="rId8"/>
    <p:sldId id="300" r:id="rId9"/>
    <p:sldId id="297" r:id="rId10"/>
    <p:sldId id="296" r:id="rId11"/>
    <p:sldId id="302" r:id="rId12"/>
    <p:sldId id="258" r:id="rId13"/>
    <p:sldId id="434" r:id="rId14"/>
    <p:sldId id="301" r:id="rId15"/>
    <p:sldId id="310" r:id="rId16"/>
    <p:sldId id="306" r:id="rId17"/>
    <p:sldId id="307" r:id="rId18"/>
    <p:sldId id="308" r:id="rId19"/>
    <p:sldId id="266" r:id="rId20"/>
    <p:sldId id="337" r:id="rId21"/>
    <p:sldId id="338" r:id="rId22"/>
    <p:sldId id="339" r:id="rId23"/>
    <p:sldId id="340" r:id="rId24"/>
    <p:sldId id="288" r:id="rId25"/>
    <p:sldId id="267" r:id="rId26"/>
    <p:sldId id="341" r:id="rId27"/>
    <p:sldId id="268" r:id="rId28"/>
    <p:sldId id="321" r:id="rId29"/>
    <p:sldId id="270" r:id="rId30"/>
    <p:sldId id="271" r:id="rId31"/>
    <p:sldId id="272" r:id="rId32"/>
    <p:sldId id="273" r:id="rId33"/>
    <p:sldId id="279" r:id="rId34"/>
    <p:sldId id="319" r:id="rId35"/>
    <p:sldId id="318" r:id="rId36"/>
    <p:sldId id="274" r:id="rId37"/>
    <p:sldId id="355" r:id="rId38"/>
    <p:sldId id="280" r:id="rId39"/>
    <p:sldId id="289" r:id="rId40"/>
    <p:sldId id="281" r:id="rId41"/>
    <p:sldId id="282" r:id="rId42"/>
    <p:sldId id="336" r:id="rId43"/>
    <p:sldId id="290" r:id="rId44"/>
    <p:sldId id="316" r:id="rId45"/>
    <p:sldId id="292" r:id="rId46"/>
    <p:sldId id="293" r:id="rId47"/>
    <p:sldId id="315" r:id="rId48"/>
    <p:sldId id="356" r:id="rId49"/>
    <p:sldId id="357" r:id="rId50"/>
    <p:sldId id="359" r:id="rId51"/>
    <p:sldId id="358" r:id="rId52"/>
    <p:sldId id="342" r:id="rId53"/>
    <p:sldId id="408" r:id="rId54"/>
    <p:sldId id="415" r:id="rId55"/>
    <p:sldId id="346" r:id="rId56"/>
    <p:sldId id="347" r:id="rId57"/>
    <p:sldId id="352" r:id="rId58"/>
    <p:sldId id="353" r:id="rId59"/>
    <p:sldId id="354" r:id="rId60"/>
    <p:sldId id="423" r:id="rId61"/>
    <p:sldId id="424" r:id="rId62"/>
    <p:sldId id="425" r:id="rId63"/>
    <p:sldId id="426" r:id="rId64"/>
    <p:sldId id="427" r:id="rId65"/>
    <p:sldId id="428" r:id="rId66"/>
    <p:sldId id="429" r:id="rId67"/>
    <p:sldId id="409" r:id="rId68"/>
    <p:sldId id="411" r:id="rId69"/>
    <p:sldId id="350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410" r:id="rId78"/>
    <p:sldId id="412" r:id="rId79"/>
    <p:sldId id="351" r:id="rId80"/>
    <p:sldId id="414" r:id="rId81"/>
    <p:sldId id="360" r:id="rId82"/>
    <p:sldId id="361" r:id="rId83"/>
    <p:sldId id="362" r:id="rId84"/>
    <p:sldId id="363" r:id="rId85"/>
    <p:sldId id="364" r:id="rId86"/>
    <p:sldId id="366" r:id="rId87"/>
    <p:sldId id="367" r:id="rId88"/>
    <p:sldId id="430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6" r:id="rId97"/>
    <p:sldId id="413" r:id="rId98"/>
    <p:sldId id="381" r:id="rId99"/>
    <p:sldId id="379" r:id="rId100"/>
    <p:sldId id="382" r:id="rId101"/>
    <p:sldId id="383" r:id="rId102"/>
    <p:sldId id="384" r:id="rId103"/>
    <p:sldId id="385" r:id="rId104"/>
    <p:sldId id="386" r:id="rId105"/>
    <p:sldId id="389" r:id="rId106"/>
    <p:sldId id="390" r:id="rId107"/>
    <p:sldId id="391" r:id="rId108"/>
    <p:sldId id="392" r:id="rId109"/>
    <p:sldId id="393" r:id="rId110"/>
    <p:sldId id="394" r:id="rId111"/>
    <p:sldId id="395" r:id="rId112"/>
    <p:sldId id="396" r:id="rId113"/>
    <p:sldId id="380" r:id="rId114"/>
    <p:sldId id="387" r:id="rId115"/>
    <p:sldId id="397" r:id="rId116"/>
    <p:sldId id="398" r:id="rId117"/>
    <p:sldId id="399" r:id="rId118"/>
    <p:sldId id="400" r:id="rId119"/>
    <p:sldId id="401" r:id="rId120"/>
    <p:sldId id="402" r:id="rId121"/>
    <p:sldId id="403" r:id="rId122"/>
    <p:sldId id="404" r:id="rId123"/>
    <p:sldId id="405" r:id="rId124"/>
    <p:sldId id="431" r:id="rId125"/>
    <p:sldId id="406" r:id="rId126"/>
    <p:sldId id="388" r:id="rId1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8" autoAdjust="0"/>
    <p:restoredTop sz="87367" autoAdjust="0"/>
  </p:normalViewPr>
  <p:slideViewPr>
    <p:cSldViewPr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801295D-8FD3-4DF7-A404-2BFBBF59755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91979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5BA09D4-57BE-4991-A85C-0D0249468E72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本章内容将包含基本的图形表示法，以及先深搜寻，先广搜寻，拓朴排序，</a:t>
            </a:r>
            <a:r>
              <a:rPr lang="en-US" altLang="zh-TW"/>
              <a:t>Strongly Connected Components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80518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53C40A7-9618-4189-A47C-9ABCF5DD5597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虚线加上</a:t>
            </a:r>
            <a:r>
              <a:rPr lang="en-US" altLang="zh-TW"/>
              <a:t>F</a:t>
            </a:r>
            <a:r>
              <a:rPr lang="zh-TW" altLang="en-US"/>
              <a:t>的是</a:t>
            </a:r>
            <a:r>
              <a:rPr lang="en-US" altLang="zh-TW"/>
              <a:t>Forward edge</a:t>
            </a:r>
          </a:p>
          <a:p>
            <a:pPr eaLnBrk="1" hangingPunct="1"/>
            <a:r>
              <a:rPr lang="zh-TW" altLang="en-US"/>
              <a:t>虚线加上</a:t>
            </a:r>
            <a:r>
              <a:rPr lang="en-US" altLang="zh-TW"/>
              <a:t>C</a:t>
            </a:r>
            <a:r>
              <a:rPr lang="zh-TW" altLang="en-US"/>
              <a:t>的是</a:t>
            </a:r>
            <a:r>
              <a:rPr lang="en-US" altLang="zh-TW"/>
              <a:t>Cross edge</a:t>
            </a:r>
          </a:p>
          <a:p>
            <a:pPr eaLnBrk="1" hangingPunct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0155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564FC8E-77CB-45E3-923E-81B8C7C7D6EA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时间复杂度由每个点执行过一次</a:t>
            </a:r>
            <a:r>
              <a:rPr lang="en-US" altLang="zh-TW"/>
              <a:t>DFS-Visit</a:t>
            </a:r>
            <a:r>
              <a:rPr lang="zh-TW" altLang="en-US"/>
              <a:t>而所有的</a:t>
            </a:r>
            <a:r>
              <a:rPr lang="en-US" altLang="zh-TW"/>
              <a:t>DFS-Visit</a:t>
            </a:r>
            <a:r>
              <a:rPr lang="zh-TW" altLang="en-US"/>
              <a:t>正巧把所有边都浏览过一次。</a:t>
            </a:r>
          </a:p>
        </p:txBody>
      </p:sp>
    </p:spTree>
    <p:extLst>
      <p:ext uri="{BB962C8B-B14F-4D97-AF65-F5344CB8AC3E}">
        <p14:creationId xmlns:p14="http://schemas.microsoft.com/office/powerpoint/2010/main" val="753199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878C5F3-D6F9-4AC0-8D59-FE822DEBD41A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下页有范例，将一个图进行</a:t>
            </a:r>
            <a:r>
              <a:rPr lang="en-US" altLang="zh-TW"/>
              <a:t>DFS</a:t>
            </a:r>
            <a:r>
              <a:rPr lang="zh-TW" altLang="en-US"/>
              <a:t>之后，所建成的</a:t>
            </a:r>
            <a:r>
              <a:rPr lang="en-US" altLang="zh-TW"/>
              <a:t>Depth-first forest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8997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878C5F3-D6F9-4AC0-8D59-FE822DEBD41A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下页有范例，将一个图进行</a:t>
            </a:r>
            <a:r>
              <a:rPr lang="en-US" altLang="zh-TW"/>
              <a:t>DFS</a:t>
            </a:r>
            <a:r>
              <a:rPr lang="zh-TW" altLang="en-US"/>
              <a:t>之后，所建成的</a:t>
            </a:r>
            <a:r>
              <a:rPr lang="en-US" altLang="zh-TW"/>
              <a:t>Depth-first forest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7831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46D26C8-607F-4D4E-9997-F2E7ECF5B5A0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上面的图是一个</a:t>
            </a:r>
            <a:r>
              <a:rPr lang="en-US" altLang="zh-TW"/>
              <a:t>DAG</a:t>
            </a:r>
            <a:r>
              <a:rPr lang="zh-TW" altLang="en-US"/>
              <a:t>。</a:t>
            </a:r>
          </a:p>
          <a:p>
            <a:pPr eaLnBrk="1" hangingPunct="1"/>
            <a:r>
              <a:rPr lang="zh-TW" altLang="en-US"/>
              <a:t>下面则是此</a:t>
            </a:r>
            <a:r>
              <a:rPr lang="en-US" altLang="zh-TW"/>
              <a:t>DAG</a:t>
            </a:r>
            <a:r>
              <a:rPr lang="zh-TW" altLang="en-US"/>
              <a:t>对应的一个</a:t>
            </a:r>
            <a:r>
              <a:rPr lang="en-US" altLang="zh-TW"/>
              <a:t>Topological sort</a:t>
            </a:r>
            <a:r>
              <a:rPr lang="zh-TW" altLang="en-US"/>
              <a:t>。</a:t>
            </a:r>
          </a:p>
          <a:p>
            <a:pPr eaLnBrk="1" hangingPunct="1"/>
            <a:r>
              <a:rPr kumimoji="0" lang="zh-TW" altLang="en-US"/>
              <a:t>上图是一个穿衣服的优先级，穿内裤</a:t>
            </a:r>
            <a:r>
              <a:rPr kumimoji="0" lang="en-US" altLang="zh-TW"/>
              <a:t>(undershorts)</a:t>
            </a:r>
            <a:r>
              <a:rPr kumimoji="0" lang="zh-TW" altLang="en-US"/>
              <a:t>之后才能穿长裤</a:t>
            </a:r>
            <a:r>
              <a:rPr kumimoji="0" lang="en-US" altLang="zh-TW"/>
              <a:t>(pants)</a:t>
            </a:r>
            <a:r>
              <a:rPr kumimoji="0" lang="zh-TW" altLang="en-US"/>
              <a:t>，</a:t>
            </a:r>
          </a:p>
          <a:p>
            <a:pPr eaLnBrk="1" hangingPunct="1"/>
            <a:r>
              <a:rPr kumimoji="0" lang="zh-TW" altLang="en-US"/>
              <a:t>穿袜子</a:t>
            </a:r>
            <a:r>
              <a:rPr kumimoji="0" lang="en-US" altLang="zh-TW"/>
              <a:t>(socks)</a:t>
            </a:r>
            <a:r>
              <a:rPr kumimoji="0" lang="zh-TW" altLang="en-US"/>
              <a:t>之后才能穿鞋子</a:t>
            </a:r>
            <a:r>
              <a:rPr kumimoji="0" lang="en-US" altLang="zh-TW"/>
              <a:t>(shoes)</a:t>
            </a:r>
            <a:r>
              <a:rPr kumimoji="0" lang="zh-TW" altLang="en-US"/>
              <a:t>等等。</a:t>
            </a:r>
          </a:p>
        </p:txBody>
      </p:sp>
    </p:spTree>
    <p:extLst>
      <p:ext uri="{BB962C8B-B14F-4D97-AF65-F5344CB8AC3E}">
        <p14:creationId xmlns:p14="http://schemas.microsoft.com/office/powerpoint/2010/main" val="3800195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01295D-8FD3-4DF7-A404-2BFBBF59755F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353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Actor-movie</a:t>
            </a:r>
            <a:r>
              <a:rPr lang="zh-CN" altLang="en-US" dirty="0"/>
              <a:t>二部图，巴西，葡萄牙语，墨西哥，西班牙语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8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F4F1B31-C7FB-493F-8B5F-6F819EE58174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第一个循环，初始化除</a:t>
            </a:r>
            <a:r>
              <a:rPr lang="en-US" altLang="zh-TW"/>
              <a:t>s</a:t>
            </a:r>
            <a:r>
              <a:rPr lang="zh-TW" altLang="en-US"/>
              <a:t>外所有的节点成白色，距离无限大，前一个点为空。</a:t>
            </a:r>
          </a:p>
          <a:p>
            <a:pPr eaLnBrk="1" hangingPunct="1"/>
            <a:r>
              <a:rPr lang="zh-TW" altLang="en-US"/>
              <a:t>之后初始化</a:t>
            </a:r>
            <a:r>
              <a:rPr lang="en-US" altLang="zh-TW"/>
              <a:t>s</a:t>
            </a:r>
            <a:r>
              <a:rPr lang="zh-TW" altLang="en-US"/>
              <a:t>为绿色，距离</a:t>
            </a:r>
            <a:r>
              <a:rPr lang="en-US" altLang="zh-TW"/>
              <a:t>0</a:t>
            </a:r>
            <a:r>
              <a:rPr lang="zh-TW" altLang="en-US"/>
              <a:t>，前一个点是空。至此花去</a:t>
            </a:r>
            <a:r>
              <a:rPr lang="en-US" altLang="zh-TW"/>
              <a:t>O(|V|)</a:t>
            </a:r>
          </a:p>
          <a:p>
            <a:pPr eaLnBrk="1" hangingPunct="1"/>
            <a:r>
              <a:rPr lang="zh-TW" altLang="en-US"/>
              <a:t>接下来将</a:t>
            </a:r>
            <a:r>
              <a:rPr lang="en-US" altLang="zh-TW"/>
              <a:t>s</a:t>
            </a:r>
            <a:r>
              <a:rPr lang="zh-TW" altLang="en-US"/>
              <a:t>放入</a:t>
            </a:r>
            <a:r>
              <a:rPr lang="en-US" altLang="zh-TW"/>
              <a:t>Q</a:t>
            </a:r>
            <a:r>
              <a:rPr lang="zh-TW" altLang="en-US"/>
              <a:t>中，之后反复执行</a:t>
            </a:r>
            <a:r>
              <a:rPr lang="en-US" altLang="zh-TW"/>
              <a:t>Dequeue</a:t>
            </a:r>
            <a:r>
              <a:rPr lang="zh-TW" altLang="en-US"/>
              <a:t>，直到</a:t>
            </a:r>
            <a:r>
              <a:rPr lang="en-US" altLang="zh-TW"/>
              <a:t>Q</a:t>
            </a:r>
            <a:r>
              <a:rPr lang="zh-TW" altLang="en-US"/>
              <a:t>空了为止。</a:t>
            </a:r>
          </a:p>
          <a:p>
            <a:pPr eaLnBrk="1" hangingPunct="1"/>
            <a:r>
              <a:rPr lang="zh-TW" altLang="en-US"/>
              <a:t>每个</a:t>
            </a:r>
            <a:r>
              <a:rPr lang="en-US" altLang="zh-TW"/>
              <a:t>Dequeue</a:t>
            </a:r>
            <a:r>
              <a:rPr lang="zh-TW" altLang="en-US"/>
              <a:t>出来的点</a:t>
            </a:r>
            <a:r>
              <a:rPr lang="en-US" altLang="zh-TW"/>
              <a:t>u</a:t>
            </a:r>
            <a:r>
              <a:rPr lang="zh-TW" altLang="en-US"/>
              <a:t>，均将其白色的邻居放入</a:t>
            </a:r>
            <a:r>
              <a:rPr lang="en-US" altLang="zh-TW"/>
              <a:t>Q</a:t>
            </a:r>
            <a:r>
              <a:rPr lang="zh-TW" altLang="en-US"/>
              <a:t>中，</a:t>
            </a:r>
          </a:p>
          <a:p>
            <a:pPr eaLnBrk="1" hangingPunct="1"/>
            <a:r>
              <a:rPr lang="zh-TW" altLang="en-US"/>
              <a:t>并且将他们涂成绿色，距离设定成</a:t>
            </a:r>
            <a:r>
              <a:rPr lang="en-US" altLang="zh-TW"/>
              <a:t>d[u]+1</a:t>
            </a:r>
            <a:r>
              <a:rPr lang="zh-TW" altLang="en-US"/>
              <a:t>以及将前一个点设定为</a:t>
            </a:r>
            <a:r>
              <a:rPr lang="en-US" altLang="zh-TW"/>
              <a:t>u</a:t>
            </a:r>
            <a:r>
              <a:rPr lang="zh-TW" altLang="en-US"/>
              <a:t>。</a:t>
            </a:r>
          </a:p>
          <a:p>
            <a:pPr eaLnBrk="1" hangingPunct="1"/>
            <a:r>
              <a:rPr lang="zh-TW" altLang="en-US"/>
              <a:t>处理完所有的邻居之后，就将</a:t>
            </a:r>
            <a:r>
              <a:rPr lang="en-US" altLang="zh-TW"/>
              <a:t>u</a:t>
            </a:r>
            <a:r>
              <a:rPr lang="zh-TW" altLang="en-US"/>
              <a:t>涂成红色。</a:t>
            </a:r>
          </a:p>
          <a:p>
            <a:pPr eaLnBrk="1" hangingPunct="1"/>
            <a:r>
              <a:rPr lang="zh-TW" altLang="en-US"/>
              <a:t>因此每个点被放入</a:t>
            </a:r>
            <a:r>
              <a:rPr lang="en-US" altLang="zh-TW"/>
              <a:t>Q</a:t>
            </a:r>
            <a:r>
              <a:rPr lang="zh-TW" altLang="en-US"/>
              <a:t>一次，并且一个点被检验是不是白色的总次数为</a:t>
            </a:r>
            <a:r>
              <a:rPr lang="en-US" altLang="zh-TW"/>
              <a:t>|E|</a:t>
            </a:r>
            <a:r>
              <a:rPr lang="zh-TW" altLang="en-US"/>
              <a:t>，</a:t>
            </a:r>
          </a:p>
          <a:p>
            <a:pPr eaLnBrk="1" hangingPunct="1"/>
            <a:r>
              <a:rPr lang="zh-TW" altLang="en-US"/>
              <a:t>故此部分花费</a:t>
            </a:r>
            <a:r>
              <a:rPr lang="en-US" altLang="zh-TW"/>
              <a:t>O(|E|+|V|)</a:t>
            </a:r>
            <a:r>
              <a:rPr lang="zh-TW" altLang="en-US"/>
              <a:t>的时间。</a:t>
            </a:r>
          </a:p>
          <a:p>
            <a:pPr eaLnBrk="1" hangingPunct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959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C5E2587-4216-4795-82F9-007B56CFF6E9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绿色，已经探索过的。</a:t>
            </a:r>
          </a:p>
          <a:p>
            <a:pPr eaLnBrk="1" hangingPunct="1"/>
            <a:r>
              <a:rPr lang="zh-TW" altLang="en-US"/>
              <a:t>红色，已经展开过的。</a:t>
            </a:r>
          </a:p>
          <a:p>
            <a:pPr eaLnBrk="1" hangingPunct="1"/>
            <a:r>
              <a:rPr lang="zh-TW" altLang="en-US"/>
              <a:t>以</a:t>
            </a:r>
            <a:r>
              <a:rPr lang="en-US" altLang="zh-TW"/>
              <a:t>s</a:t>
            </a:r>
            <a:r>
              <a:rPr lang="zh-TW" altLang="en-US"/>
              <a:t>为探索起点。</a:t>
            </a:r>
          </a:p>
          <a:p>
            <a:pPr eaLnBrk="1" hangingPunct="1"/>
            <a:r>
              <a:rPr kumimoji="0" lang="zh-TW" altLang="en-US"/>
              <a:t>节点上的数字代表跟</a:t>
            </a:r>
            <a:r>
              <a:rPr kumimoji="0" lang="en-US" altLang="zh-TW"/>
              <a:t>s</a:t>
            </a:r>
            <a:r>
              <a:rPr kumimoji="0" lang="zh-TW" altLang="en-US"/>
              <a:t>的最短距离。</a:t>
            </a:r>
          </a:p>
        </p:txBody>
      </p:sp>
    </p:spTree>
    <p:extLst>
      <p:ext uri="{BB962C8B-B14F-4D97-AF65-F5344CB8AC3E}">
        <p14:creationId xmlns:p14="http://schemas.microsoft.com/office/powerpoint/2010/main" val="2973597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8A7B1C3-B825-43A5-9893-3B9890E3BCC3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TW"/>
              <a:t>v</a:t>
            </a:r>
            <a:r>
              <a:rPr lang="zh-TW" altLang="en-US"/>
              <a:t>自</a:t>
            </a:r>
            <a:r>
              <a:rPr lang="en-US" altLang="zh-TW"/>
              <a:t>s</a:t>
            </a:r>
            <a:r>
              <a:rPr lang="zh-TW" altLang="en-US"/>
              <a:t>可达就是代表存在一个路径，起点是</a:t>
            </a:r>
            <a:r>
              <a:rPr lang="en-US" altLang="zh-TW"/>
              <a:t>s</a:t>
            </a:r>
            <a:r>
              <a:rPr lang="zh-TW" altLang="en-US"/>
              <a:t>终点是</a:t>
            </a:r>
            <a:r>
              <a:rPr lang="en-US" altLang="zh-TW"/>
              <a:t>v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3384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B7B057D-FF4E-459D-A692-187D86D41E30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此算法利用</a:t>
            </a:r>
            <a:r>
              <a:rPr lang="en-US" altLang="zh-TW"/>
              <a:t>BFS</a:t>
            </a:r>
            <a:r>
              <a:rPr lang="zh-TW" altLang="en-US"/>
              <a:t>建立的表格</a:t>
            </a:r>
            <a:r>
              <a:rPr lang="el-GR" altLang="zh-TW" sz="1000">
                <a:latin typeface="Courier New" panose="02070309020205020404" pitchFamily="49" charset="0"/>
                <a:cs typeface="Times New Roman" panose="02020603050405020304" pitchFamily="18" charset="0"/>
              </a:rPr>
              <a:t>π</a:t>
            </a:r>
            <a:r>
              <a:rPr lang="zh-TW" altLang="el-GR" sz="1000">
                <a:latin typeface="Courier New" panose="02070309020205020404" pitchFamily="49" charset="0"/>
                <a:cs typeface="Times New Roman" panose="02020603050405020304" pitchFamily="18" charset="0"/>
              </a:rPr>
              <a:t>，并利用递归的方式，</a:t>
            </a:r>
            <a:endParaRPr lang="zh-TW" altLang="en-US" sz="100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TW" altLang="en-US" sz="1000">
                <a:latin typeface="Courier New" panose="02070309020205020404" pitchFamily="49" charset="0"/>
                <a:cs typeface="Times New Roman" panose="02020603050405020304" pitchFamily="18" charset="0"/>
              </a:rPr>
              <a:t>利用之前提过的</a:t>
            </a:r>
            <a:r>
              <a:rPr lang="en-US" altLang="zh-TW" sz="1000">
                <a:latin typeface="Courier New" panose="02070309020205020404" pitchFamily="49" charset="0"/>
                <a:cs typeface="Times New Roman" panose="02020603050405020304" pitchFamily="18" charset="0"/>
              </a:rPr>
              <a:t>BFS</a:t>
            </a:r>
            <a:r>
              <a:rPr lang="zh-TW" altLang="en-US" sz="1000">
                <a:latin typeface="Courier New" panose="02070309020205020404" pitchFamily="49" charset="0"/>
                <a:cs typeface="Times New Roman" panose="02020603050405020304" pitchFamily="18" charset="0"/>
              </a:rPr>
              <a:t>性质，</a:t>
            </a:r>
          </a:p>
          <a:p>
            <a:pPr eaLnBrk="1" hangingPunct="1"/>
            <a:r>
              <a:rPr lang="en-US" altLang="zh-TW" sz="1000"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l-GR" altLang="zh-TW" sz="1000">
                <a:latin typeface="Courier New" panose="02070309020205020404" pitchFamily="49" charset="0"/>
                <a:cs typeface="Times New Roman" panose="02020603050405020304" pitchFamily="18" charset="0"/>
              </a:rPr>
              <a:t>π[</a:t>
            </a:r>
            <a:r>
              <a:rPr lang="en-US" altLang="zh-TW" sz="1000">
                <a:latin typeface="Courier New" panose="02070309020205020404" pitchFamily="49" charset="0"/>
                <a:cs typeface="Times New Roman" panose="02020603050405020304" pitchFamily="18" charset="0"/>
              </a:rPr>
              <a:t>v],v)</a:t>
            </a:r>
            <a:r>
              <a:rPr lang="zh-TW" altLang="en-US" sz="1000">
                <a:latin typeface="Courier New" panose="02070309020205020404" pitchFamily="49" charset="0"/>
                <a:cs typeface="Times New Roman" panose="02020603050405020304" pitchFamily="18" charset="0"/>
              </a:rPr>
              <a:t>是某一条最短路径上的一边，</a:t>
            </a:r>
          </a:p>
          <a:p>
            <a:pPr eaLnBrk="1" hangingPunct="1"/>
            <a:r>
              <a:rPr lang="zh-TW" altLang="en-US" sz="1000">
                <a:latin typeface="Courier New" panose="02070309020205020404" pitchFamily="49" charset="0"/>
                <a:cs typeface="Times New Roman" panose="02020603050405020304" pitchFamily="18" charset="0"/>
              </a:rPr>
              <a:t>找出一条</a:t>
            </a:r>
            <a:r>
              <a:rPr lang="en-US" altLang="zh-TW" sz="1000">
                <a:latin typeface="Courier New" panose="02070309020205020404" pitchFamily="49" charset="0"/>
                <a:cs typeface="Times New Roman" panose="02020603050405020304" pitchFamily="18" charset="0"/>
              </a:rPr>
              <a:t>path</a:t>
            </a:r>
            <a:r>
              <a:rPr lang="zh-TW" altLang="en-US" sz="1000">
                <a:latin typeface="Courier New" panose="02070309020205020404" pitchFamily="49" charset="0"/>
                <a:cs typeface="Times New Roman" panose="02020603050405020304" pitchFamily="18" charset="0"/>
              </a:rPr>
              <a:t>并且打印出来。</a:t>
            </a:r>
          </a:p>
        </p:txBody>
      </p:sp>
    </p:spTree>
    <p:extLst>
      <p:ext uri="{BB962C8B-B14F-4D97-AF65-F5344CB8AC3E}">
        <p14:creationId xmlns:p14="http://schemas.microsoft.com/office/powerpoint/2010/main" val="279478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F4F1B31-C7FB-493F-8B5F-6F819EE58174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第一个循环，初始化除</a:t>
            </a:r>
            <a:r>
              <a:rPr lang="en-US" altLang="zh-TW"/>
              <a:t>s</a:t>
            </a:r>
            <a:r>
              <a:rPr lang="zh-TW" altLang="en-US"/>
              <a:t>外所有的节点成白色，距离无限大，前一个点为空。</a:t>
            </a:r>
          </a:p>
          <a:p>
            <a:pPr eaLnBrk="1" hangingPunct="1"/>
            <a:r>
              <a:rPr lang="zh-TW" altLang="en-US"/>
              <a:t>之后初始化</a:t>
            </a:r>
            <a:r>
              <a:rPr lang="en-US" altLang="zh-TW"/>
              <a:t>s</a:t>
            </a:r>
            <a:r>
              <a:rPr lang="zh-TW" altLang="en-US"/>
              <a:t>为绿色，距离</a:t>
            </a:r>
            <a:r>
              <a:rPr lang="en-US" altLang="zh-TW"/>
              <a:t>0</a:t>
            </a:r>
            <a:r>
              <a:rPr lang="zh-TW" altLang="en-US"/>
              <a:t>，前一个点是空。至此花去</a:t>
            </a:r>
            <a:r>
              <a:rPr lang="en-US" altLang="zh-TW"/>
              <a:t>O(|V|)</a:t>
            </a:r>
          </a:p>
          <a:p>
            <a:pPr eaLnBrk="1" hangingPunct="1"/>
            <a:r>
              <a:rPr lang="zh-TW" altLang="en-US"/>
              <a:t>接下来将</a:t>
            </a:r>
            <a:r>
              <a:rPr lang="en-US" altLang="zh-TW"/>
              <a:t>s</a:t>
            </a:r>
            <a:r>
              <a:rPr lang="zh-TW" altLang="en-US"/>
              <a:t>放入</a:t>
            </a:r>
            <a:r>
              <a:rPr lang="en-US" altLang="zh-TW"/>
              <a:t>Q</a:t>
            </a:r>
            <a:r>
              <a:rPr lang="zh-TW" altLang="en-US"/>
              <a:t>中，之后反复执行</a:t>
            </a:r>
            <a:r>
              <a:rPr lang="en-US" altLang="zh-TW"/>
              <a:t>Dequeue</a:t>
            </a:r>
            <a:r>
              <a:rPr lang="zh-TW" altLang="en-US"/>
              <a:t>，直到</a:t>
            </a:r>
            <a:r>
              <a:rPr lang="en-US" altLang="zh-TW"/>
              <a:t>Q</a:t>
            </a:r>
            <a:r>
              <a:rPr lang="zh-TW" altLang="en-US"/>
              <a:t>空了为止。</a:t>
            </a:r>
          </a:p>
          <a:p>
            <a:pPr eaLnBrk="1" hangingPunct="1"/>
            <a:r>
              <a:rPr lang="zh-TW" altLang="en-US"/>
              <a:t>每个</a:t>
            </a:r>
            <a:r>
              <a:rPr lang="en-US" altLang="zh-TW"/>
              <a:t>Dequeue</a:t>
            </a:r>
            <a:r>
              <a:rPr lang="zh-TW" altLang="en-US"/>
              <a:t>出来的点</a:t>
            </a:r>
            <a:r>
              <a:rPr lang="en-US" altLang="zh-TW"/>
              <a:t>u</a:t>
            </a:r>
            <a:r>
              <a:rPr lang="zh-TW" altLang="en-US"/>
              <a:t>，均将其白色的邻居放入</a:t>
            </a:r>
            <a:r>
              <a:rPr lang="en-US" altLang="zh-TW"/>
              <a:t>Q</a:t>
            </a:r>
            <a:r>
              <a:rPr lang="zh-TW" altLang="en-US"/>
              <a:t>中，</a:t>
            </a:r>
          </a:p>
          <a:p>
            <a:pPr eaLnBrk="1" hangingPunct="1"/>
            <a:r>
              <a:rPr lang="zh-TW" altLang="en-US"/>
              <a:t>并且将他们涂成绿色，距离设定成</a:t>
            </a:r>
            <a:r>
              <a:rPr lang="en-US" altLang="zh-TW"/>
              <a:t>d[u]+1</a:t>
            </a:r>
            <a:r>
              <a:rPr lang="zh-TW" altLang="en-US"/>
              <a:t>以及将前一个点设定为</a:t>
            </a:r>
            <a:r>
              <a:rPr lang="en-US" altLang="zh-TW"/>
              <a:t>u</a:t>
            </a:r>
            <a:r>
              <a:rPr lang="zh-TW" altLang="en-US"/>
              <a:t>。</a:t>
            </a:r>
          </a:p>
          <a:p>
            <a:pPr eaLnBrk="1" hangingPunct="1"/>
            <a:r>
              <a:rPr lang="zh-TW" altLang="en-US"/>
              <a:t>处理完所有的邻居之后，就将</a:t>
            </a:r>
            <a:r>
              <a:rPr lang="en-US" altLang="zh-TW"/>
              <a:t>u</a:t>
            </a:r>
            <a:r>
              <a:rPr lang="zh-TW" altLang="en-US"/>
              <a:t>涂成红色。</a:t>
            </a:r>
          </a:p>
          <a:p>
            <a:pPr eaLnBrk="1" hangingPunct="1"/>
            <a:r>
              <a:rPr lang="zh-TW" altLang="en-US"/>
              <a:t>因此每个点被放入</a:t>
            </a:r>
            <a:r>
              <a:rPr lang="en-US" altLang="zh-TW"/>
              <a:t>Q</a:t>
            </a:r>
            <a:r>
              <a:rPr lang="zh-TW" altLang="en-US"/>
              <a:t>一次，并且一个点被检验是不是白色的总次数为</a:t>
            </a:r>
            <a:r>
              <a:rPr lang="en-US" altLang="zh-TW"/>
              <a:t>|E|</a:t>
            </a:r>
            <a:r>
              <a:rPr lang="zh-TW" altLang="en-US"/>
              <a:t>，</a:t>
            </a:r>
          </a:p>
          <a:p>
            <a:pPr eaLnBrk="1" hangingPunct="1"/>
            <a:r>
              <a:rPr lang="zh-TW" altLang="en-US"/>
              <a:t>故此部分花费</a:t>
            </a:r>
            <a:r>
              <a:rPr lang="en-US" altLang="zh-TW"/>
              <a:t>O(|E|+|V|)</a:t>
            </a:r>
            <a:r>
              <a:rPr lang="zh-TW" altLang="en-US"/>
              <a:t>的时间。</a:t>
            </a:r>
          </a:p>
          <a:p>
            <a:pPr eaLnBrk="1" hangingPunct="1"/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541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AD16A9C-D9EF-496D-BE0E-68384BC17B3A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飙上浅蓝色的是</a:t>
            </a:r>
            <a:r>
              <a:rPr lang="en-US" altLang="zh-TW"/>
              <a:t>Tree edge</a:t>
            </a:r>
          </a:p>
        </p:txBody>
      </p:sp>
    </p:spTree>
    <p:extLst>
      <p:ext uri="{BB962C8B-B14F-4D97-AF65-F5344CB8AC3E}">
        <p14:creationId xmlns:p14="http://schemas.microsoft.com/office/powerpoint/2010/main" val="68107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12C5B18-05B8-4A3E-AC23-47D65D35B8B6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/>
              <a:t>虚线</a:t>
            </a:r>
            <a:r>
              <a:rPr lang="en-US" altLang="zh-TW"/>
              <a:t>+B</a:t>
            </a:r>
            <a:r>
              <a:rPr lang="zh-TW" altLang="en-US"/>
              <a:t>的是代表</a:t>
            </a:r>
            <a:r>
              <a:rPr lang="en-US" altLang="zh-TW"/>
              <a:t>Back edge</a:t>
            </a:r>
          </a:p>
        </p:txBody>
      </p:sp>
    </p:spTree>
    <p:extLst>
      <p:ext uri="{BB962C8B-B14F-4D97-AF65-F5344CB8AC3E}">
        <p14:creationId xmlns:p14="http://schemas.microsoft.com/office/powerpoint/2010/main" val="107534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61E7-CD54-4F3A-996D-A5A85A96F04E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5B89-7BC9-49F2-B07B-547CE038B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42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Graph Algorithms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232EFC-27E3-492E-80E6-701F10B1AB0D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14042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Graph Algorithms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232EFC-27E3-492E-80E6-701F10B1AB0D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28405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0824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9106BF-2EBA-4AB9-B71F-68FF7C9CEA7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09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61E7-CD54-4F3A-996D-A5A85A96F04E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5B89-7BC9-49F2-B07B-547CE038B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4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61E7-CD54-4F3A-996D-A5A85A96F04E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5B89-7BC9-49F2-B07B-547CE038B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83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61E7-CD54-4F3A-996D-A5A85A96F04E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5B89-7BC9-49F2-B07B-547CE038B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2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Graph Algorithms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32B850-9311-4765-A975-C1BFC4F9518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5420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61E7-CD54-4F3A-996D-A5A85A96F04E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5B89-7BC9-49F2-B07B-547CE038B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85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Graph Algorithms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F926B4-3632-442C-BB21-1E3AFD794CDA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014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61E7-CD54-4F3A-996D-A5A85A96F04E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5B89-7BC9-49F2-B07B-547CE038B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61E7-CD54-4F3A-996D-A5A85A96F04E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95B89-7BC9-49F2-B07B-547CE038B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1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Elementary Graph Algorithms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9232EFC-27E3-492E-80E6-701F10B1AB0D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00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649" r:id="rId12"/>
    <p:sldLayoutId id="2147483718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0.png"/><Relationship Id="rId4" Type="http://schemas.openxmlformats.org/officeDocument/2006/relationships/image" Target="../media/image4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6.w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0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1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2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3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4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5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0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zh-CN" altLang="en-US" sz="4800" b="1" dirty="0"/>
              <a:t>第</a:t>
            </a:r>
            <a:r>
              <a:rPr lang="en-US" altLang="zh-CN" sz="4800" b="1" dirty="0"/>
              <a:t>9</a:t>
            </a:r>
            <a:r>
              <a:rPr lang="zh-CN" altLang="en-US" sz="4800" b="1" dirty="0"/>
              <a:t>章 基本图算法</a:t>
            </a:r>
            <a:endParaRPr lang="en-US" altLang="zh-TW" sz="4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图的表示：邻表矩阵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4525963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在图</a:t>
                </a:r>
                <a:r>
                  <a:rPr lang="en-US" altLang="zh-CN" dirty="0"/>
                  <a:t>G=(V,E)</a:t>
                </a:r>
                <a:r>
                  <a:rPr lang="zh-CN" altLang="en-US" dirty="0"/>
                  <a:t>的邻接矩阵表示法中，我们假定按任意某种方式对其顶点编号为</a:t>
                </a:r>
                <a:r>
                  <a:rPr lang="en-US" altLang="zh-CN" dirty="0"/>
                  <a:t>1,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2,...,|V|</a:t>
                </a:r>
                <a:r>
                  <a:rPr lang="zh-CN" altLang="en-US" dirty="0"/>
                  <a:t>，那么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的邻接矩阵为一个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|×|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矩阵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，且满足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)∉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4525963"/>
              </a:xfrm>
              <a:blipFill>
                <a:blip r:embed="rId2"/>
                <a:stretch>
                  <a:fillRect l="-741" r="-4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oup 2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963237"/>
              </p:ext>
            </p:extLst>
          </p:nvPr>
        </p:nvGraphicFramePr>
        <p:xfrm>
          <a:off x="5004048" y="3105361"/>
          <a:ext cx="3313881" cy="3165796"/>
        </p:xfrm>
        <a:graphic>
          <a:graphicData uri="http://schemas.openxmlformats.org/drawingml/2006/table">
            <a:tbl>
              <a:tblPr/>
              <a:tblGrid>
                <a:gridCol w="551165">
                  <a:extLst>
                    <a:ext uri="{9D8B030D-6E8A-4147-A177-3AD203B41FA5}">
                      <a16:colId xmlns:a16="http://schemas.microsoft.com/office/drawing/2014/main" xmlns="" val="881114460"/>
                    </a:ext>
                  </a:extLst>
                </a:gridCol>
                <a:gridCol w="555299">
                  <a:extLst>
                    <a:ext uri="{9D8B030D-6E8A-4147-A177-3AD203B41FA5}">
                      <a16:colId xmlns:a16="http://schemas.microsoft.com/office/drawing/2014/main" xmlns="" val="2176749046"/>
                    </a:ext>
                  </a:extLst>
                </a:gridCol>
                <a:gridCol w="551165">
                  <a:extLst>
                    <a:ext uri="{9D8B030D-6E8A-4147-A177-3AD203B41FA5}">
                      <a16:colId xmlns:a16="http://schemas.microsoft.com/office/drawing/2014/main" xmlns="" val="1024778139"/>
                    </a:ext>
                  </a:extLst>
                </a:gridCol>
                <a:gridCol w="549788">
                  <a:extLst>
                    <a:ext uri="{9D8B030D-6E8A-4147-A177-3AD203B41FA5}">
                      <a16:colId xmlns:a16="http://schemas.microsoft.com/office/drawing/2014/main" xmlns="" val="279470201"/>
                    </a:ext>
                  </a:extLst>
                </a:gridCol>
                <a:gridCol w="555299">
                  <a:extLst>
                    <a:ext uri="{9D8B030D-6E8A-4147-A177-3AD203B41FA5}">
                      <a16:colId xmlns:a16="http://schemas.microsoft.com/office/drawing/2014/main" xmlns="" val="1539589286"/>
                    </a:ext>
                  </a:extLst>
                </a:gridCol>
                <a:gridCol w="551165">
                  <a:extLst>
                    <a:ext uri="{9D8B030D-6E8A-4147-A177-3AD203B41FA5}">
                      <a16:colId xmlns:a16="http://schemas.microsoft.com/office/drawing/2014/main" xmlns="" val="1148977847"/>
                    </a:ext>
                  </a:extLst>
                </a:gridCol>
              </a:tblGrid>
              <a:tr h="5273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新細明體" panose="02020500000000000000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3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8288179"/>
                  </a:ext>
                </a:extLst>
              </a:tr>
              <a:tr h="5273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75438903"/>
                  </a:ext>
                </a:extLst>
              </a:tr>
              <a:tr h="5288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2598529"/>
                  </a:ext>
                </a:extLst>
              </a:tr>
              <a:tr h="5273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3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07330340"/>
                  </a:ext>
                </a:extLst>
              </a:tr>
              <a:tr h="5273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94438286"/>
                  </a:ext>
                </a:extLst>
              </a:tr>
              <a:tr h="5273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8182693"/>
                  </a:ext>
                </a:extLst>
              </a:tr>
            </a:tbl>
          </a:graphicData>
        </a:graphic>
      </p:graphicFrame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1044303" y="3860601"/>
            <a:ext cx="287337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1044303" y="5516364"/>
            <a:ext cx="287337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2773090" y="3860601"/>
            <a:ext cx="287338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2773090" y="5516364"/>
            <a:ext cx="287338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3781153" y="4795639"/>
            <a:ext cx="287337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3" name="AutoShape 73"/>
          <p:cNvCxnSpPr>
            <a:cxnSpLocks noChangeShapeType="1"/>
            <a:stCxn id="8" idx="4"/>
            <a:endCxn id="9" idx="0"/>
          </p:cNvCxnSpPr>
          <p:nvPr/>
        </p:nvCxnSpPr>
        <p:spPr bwMode="auto">
          <a:xfrm>
            <a:off x="1188765" y="4147939"/>
            <a:ext cx="0" cy="1368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74"/>
          <p:cNvCxnSpPr>
            <a:cxnSpLocks noChangeShapeType="1"/>
            <a:stCxn id="8" idx="6"/>
            <a:endCxn id="10" idx="2"/>
          </p:cNvCxnSpPr>
          <p:nvPr/>
        </p:nvCxnSpPr>
        <p:spPr bwMode="auto">
          <a:xfrm>
            <a:off x="1331640" y="4005064"/>
            <a:ext cx="14414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75"/>
          <p:cNvCxnSpPr>
            <a:cxnSpLocks noChangeShapeType="1"/>
            <a:stCxn id="10" idx="4"/>
            <a:endCxn id="11" idx="0"/>
          </p:cNvCxnSpPr>
          <p:nvPr/>
        </p:nvCxnSpPr>
        <p:spPr bwMode="auto">
          <a:xfrm>
            <a:off x="2917553" y="4147939"/>
            <a:ext cx="0" cy="1368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76"/>
          <p:cNvCxnSpPr>
            <a:cxnSpLocks noChangeShapeType="1"/>
            <a:stCxn id="9" idx="6"/>
            <a:endCxn id="11" idx="2"/>
          </p:cNvCxnSpPr>
          <p:nvPr/>
        </p:nvCxnSpPr>
        <p:spPr bwMode="auto">
          <a:xfrm>
            <a:off x="1331640" y="5660826"/>
            <a:ext cx="14414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77"/>
          <p:cNvCxnSpPr>
            <a:cxnSpLocks noChangeShapeType="1"/>
            <a:stCxn id="10" idx="3"/>
            <a:endCxn id="9" idx="7"/>
          </p:cNvCxnSpPr>
          <p:nvPr/>
        </p:nvCxnSpPr>
        <p:spPr bwMode="auto">
          <a:xfrm flipH="1">
            <a:off x="1288778" y="4105076"/>
            <a:ext cx="1527175" cy="1454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78"/>
          <p:cNvCxnSpPr>
            <a:cxnSpLocks noChangeShapeType="1"/>
            <a:stCxn id="10" idx="5"/>
            <a:endCxn id="12" idx="1"/>
          </p:cNvCxnSpPr>
          <p:nvPr/>
        </p:nvCxnSpPr>
        <p:spPr bwMode="auto">
          <a:xfrm>
            <a:off x="3017565" y="4105076"/>
            <a:ext cx="806450" cy="733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79"/>
          <p:cNvCxnSpPr>
            <a:cxnSpLocks noChangeShapeType="1"/>
            <a:stCxn id="11" idx="7"/>
            <a:endCxn id="12" idx="3"/>
          </p:cNvCxnSpPr>
          <p:nvPr/>
        </p:nvCxnSpPr>
        <p:spPr bwMode="auto">
          <a:xfrm flipV="1">
            <a:off x="3017565" y="5040114"/>
            <a:ext cx="806450" cy="519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02661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最短路径与矩阵乘法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递归解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定义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/>
                  <a:t>为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到 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的至多包含 </a:t>
                </a:r>
                <a:r>
                  <a:rPr lang="en-US" altLang="zh-CN" dirty="0"/>
                  <a:t>m </a:t>
                </a:r>
                <a:r>
                  <a:rPr lang="zh-CN" altLang="en-US" dirty="0"/>
                  <a:t>条边的所有路径中最小的权重，则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最终，最短路径由以下公式给出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49" y="2992425"/>
            <a:ext cx="2304256" cy="891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9" y="2890018"/>
            <a:ext cx="4148609" cy="10963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229201"/>
            <a:ext cx="4968552" cy="6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最短路径的矩阵相乘算法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82" y="2018162"/>
            <a:ext cx="1365157" cy="139342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71" y="1673080"/>
            <a:ext cx="3183801" cy="22031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6294"/>
            <a:ext cx="3540554" cy="2316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940152" y="5301208"/>
                <a:ext cx="2173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时间复杂度：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301208"/>
                <a:ext cx="2173993" cy="369332"/>
              </a:xfrm>
              <a:prstGeom prst="rect">
                <a:avLst/>
              </a:prstGeom>
              <a:blipFill>
                <a:blip r:embed="rId5"/>
                <a:stretch>
                  <a:fillRect l="-224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581128"/>
            <a:ext cx="4972409" cy="18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算法运行过程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12776"/>
            <a:ext cx="5832648" cy="4925040"/>
          </a:xfrm>
        </p:spPr>
      </p:pic>
    </p:spTree>
    <p:extLst>
      <p:ext uri="{BB962C8B-B14F-4D97-AF65-F5344CB8AC3E}">
        <p14:creationId xmlns:p14="http://schemas.microsoft.com/office/powerpoint/2010/main" val="29767475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Floyd-</a:t>
            </a:r>
            <a:r>
              <a:rPr lang="en-US" altLang="zh-CN" dirty="0" err="1"/>
              <a:t>Warshall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假设可以有负权重的边，但是不能存在负权重的环。</a:t>
            </a:r>
            <a:endParaRPr lang="en-US" altLang="zh-CN" dirty="0"/>
          </a:p>
          <a:p>
            <a:r>
              <a:rPr lang="zh-CN" altLang="en-US" dirty="0"/>
              <a:t>递归解：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506231"/>
              </p:ext>
            </p:extLst>
          </p:nvPr>
        </p:nvGraphicFramePr>
        <p:xfrm>
          <a:off x="827584" y="2924944"/>
          <a:ext cx="7272808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0" name="方程式" r:id="rId3" imgW="3263900" imgH="711200" progId="Equation.3">
                  <p:embed/>
                </p:oleObj>
              </mc:Choice>
              <mc:Fallback>
                <p:oleObj name="方程式" r:id="rId3" imgW="3263900" imgH="711200" progId="Equation.3">
                  <p:embed/>
                  <p:pic>
                    <p:nvPicPr>
                      <p:cNvPr id="163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924944"/>
                        <a:ext cx="7272808" cy="1440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0254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Floyd-</a:t>
            </a:r>
            <a:r>
              <a:rPr lang="en-US" altLang="zh-CN" dirty="0" err="1"/>
              <a:t>Warshall</a:t>
            </a:r>
            <a:r>
              <a:rPr lang="zh-CN" altLang="en-US" dirty="0"/>
              <a:t>算法原理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考虑中间点取值集合为</a:t>
            </a:r>
            <a:r>
              <a:rPr lang="en-US" altLang="zh-CN" dirty="0"/>
              <a:t>{1,…,k}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</a:t>
            </a:r>
            <a:r>
              <a:rPr lang="en-US" altLang="zh-CN" dirty="0"/>
              <a:t>k</a:t>
            </a:r>
            <a:r>
              <a:rPr lang="zh-CN" altLang="en-US" dirty="0"/>
              <a:t>不在</a:t>
            </a:r>
            <a:r>
              <a:rPr lang="en-US" altLang="zh-CN" dirty="0" err="1"/>
              <a:t>i</a:t>
            </a:r>
            <a:r>
              <a:rPr lang="zh-CN" altLang="en-US" dirty="0"/>
              <a:t>到</a:t>
            </a:r>
            <a:r>
              <a:rPr lang="en-US" altLang="zh-CN" dirty="0"/>
              <a:t>j</a:t>
            </a:r>
            <a:r>
              <a:rPr lang="zh-CN" altLang="en-US" dirty="0"/>
              <a:t>最短路径上，则中间点仅可能为</a:t>
            </a:r>
            <a:r>
              <a:rPr lang="en-US" altLang="zh-CN" dirty="0"/>
              <a:t>{1,…,k-1}</a:t>
            </a:r>
            <a:r>
              <a:rPr lang="zh-CN" altLang="en-US" dirty="0"/>
              <a:t>，故此时：</a:t>
            </a:r>
            <a:r>
              <a:rPr lang="en-US" altLang="zh-CN" dirty="0"/>
              <a:t>d</a:t>
            </a:r>
            <a:r>
              <a:rPr lang="en-US" altLang="zh-CN" baseline="30000" dirty="0"/>
              <a:t>(k)</a:t>
            </a:r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)=d</a:t>
            </a:r>
            <a:r>
              <a:rPr lang="en-US" altLang="zh-CN" baseline="30000" dirty="0"/>
              <a:t>(k-1)</a:t>
            </a:r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</a:t>
            </a:r>
            <a:r>
              <a:rPr lang="en-US" altLang="zh-CN" dirty="0"/>
              <a:t>k</a:t>
            </a:r>
            <a:r>
              <a:rPr lang="zh-CN" altLang="en-US" dirty="0"/>
              <a:t>在</a:t>
            </a:r>
            <a:r>
              <a:rPr lang="en-US" altLang="zh-CN" dirty="0" err="1"/>
              <a:t>i</a:t>
            </a:r>
            <a:r>
              <a:rPr lang="zh-CN" altLang="en-US" dirty="0"/>
              <a:t>到</a:t>
            </a:r>
            <a:r>
              <a:rPr lang="en-US" altLang="zh-CN" dirty="0"/>
              <a:t>j</a:t>
            </a:r>
            <a:r>
              <a:rPr lang="zh-CN" altLang="en-US" dirty="0"/>
              <a:t>最短路径上，则将</a:t>
            </a:r>
            <a:r>
              <a:rPr lang="en-US" altLang="zh-CN" dirty="0" err="1"/>
              <a:t>i</a:t>
            </a:r>
            <a:r>
              <a:rPr lang="zh-CN" altLang="en-US" dirty="0"/>
              <a:t>到</a:t>
            </a:r>
            <a:r>
              <a:rPr lang="en-US" altLang="zh-CN" dirty="0"/>
              <a:t>k</a:t>
            </a:r>
            <a:r>
              <a:rPr lang="zh-CN" altLang="en-US" dirty="0"/>
              <a:t>及</a:t>
            </a:r>
            <a:r>
              <a:rPr lang="en-US" altLang="zh-CN" dirty="0"/>
              <a:t>k</a:t>
            </a:r>
            <a:r>
              <a:rPr lang="zh-CN" altLang="en-US" dirty="0"/>
              <a:t>到</a:t>
            </a:r>
            <a:r>
              <a:rPr lang="en-US" altLang="zh-CN" dirty="0"/>
              <a:t>j</a:t>
            </a:r>
            <a:r>
              <a:rPr lang="zh-CN" altLang="en-US" dirty="0"/>
              <a:t>两段分开看，这两个路径必然不可能有中间点为</a:t>
            </a:r>
            <a:r>
              <a:rPr lang="en-US" altLang="zh-CN" dirty="0"/>
              <a:t>k</a:t>
            </a:r>
            <a:r>
              <a:rPr lang="zh-CN" altLang="en-US" dirty="0"/>
              <a:t>，否则依照无负循环的假定，</a:t>
            </a:r>
            <a:r>
              <a:rPr lang="en-US" altLang="zh-CN" dirty="0" err="1"/>
              <a:t>i</a:t>
            </a:r>
            <a:r>
              <a:rPr lang="zh-CN" altLang="en-US" dirty="0"/>
              <a:t>到</a:t>
            </a:r>
            <a:r>
              <a:rPr lang="en-US" altLang="zh-CN" dirty="0"/>
              <a:t>k</a:t>
            </a:r>
            <a:r>
              <a:rPr lang="zh-CN" altLang="en-US" dirty="0"/>
              <a:t>或</a:t>
            </a:r>
            <a:r>
              <a:rPr lang="en-US" altLang="zh-CN" dirty="0"/>
              <a:t>k</a:t>
            </a:r>
            <a:r>
              <a:rPr lang="zh-CN" altLang="en-US" dirty="0"/>
              <a:t>到</a:t>
            </a:r>
            <a:r>
              <a:rPr lang="en-US" altLang="zh-CN" dirty="0"/>
              <a:t>j</a:t>
            </a:r>
            <a:r>
              <a:rPr lang="zh-CN" altLang="en-US" dirty="0"/>
              <a:t>不是最短路径，违背最短路径的性质。故此时：</a:t>
            </a:r>
            <a:br>
              <a:rPr lang="zh-CN" altLang="en-US" dirty="0"/>
            </a:b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30000" dirty="0"/>
              <a:t>(k)</a:t>
            </a:r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)=d</a:t>
            </a:r>
            <a:r>
              <a:rPr lang="en-US" altLang="zh-CN" baseline="30000" dirty="0"/>
              <a:t>(k-1)</a:t>
            </a:r>
            <a:r>
              <a:rPr lang="en-US" altLang="zh-CN" dirty="0"/>
              <a:t>(</a:t>
            </a:r>
            <a:r>
              <a:rPr lang="en-US" altLang="zh-CN" dirty="0" err="1"/>
              <a:t>i,k</a:t>
            </a:r>
            <a:r>
              <a:rPr lang="en-US" altLang="zh-CN" dirty="0"/>
              <a:t>)+d</a:t>
            </a:r>
            <a:r>
              <a:rPr lang="en-US" altLang="zh-CN" baseline="30000" dirty="0"/>
              <a:t>(k-1)</a:t>
            </a:r>
            <a:r>
              <a:rPr lang="en-US" altLang="zh-CN" dirty="0"/>
              <a:t>(</a:t>
            </a:r>
            <a:r>
              <a:rPr lang="en-US" altLang="zh-CN" dirty="0" err="1"/>
              <a:t>k,j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411413" y="4868863"/>
            <a:ext cx="288925" cy="2905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356100" y="4868863"/>
            <a:ext cx="288925" cy="288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6227763" y="4868863"/>
            <a:ext cx="288925" cy="288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j</a:t>
            </a:r>
          </a:p>
        </p:txBody>
      </p:sp>
      <p:cxnSp>
        <p:nvCxnSpPr>
          <p:cNvPr id="7" name="AutoShape 7"/>
          <p:cNvCxnSpPr>
            <a:cxnSpLocks noChangeShapeType="1"/>
            <a:stCxn id="4" idx="6"/>
            <a:endCxn id="5" idx="1"/>
          </p:cNvCxnSpPr>
          <p:nvPr/>
        </p:nvCxnSpPr>
        <p:spPr bwMode="auto">
          <a:xfrm flipV="1">
            <a:off x="2700338" y="4911725"/>
            <a:ext cx="1698625" cy="103188"/>
          </a:xfrm>
          <a:prstGeom prst="curvedConnector4">
            <a:avLst>
              <a:gd name="adj1" fmla="val 48690"/>
              <a:gd name="adj2" fmla="val 36307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8"/>
          <p:cNvCxnSpPr>
            <a:cxnSpLocks noChangeShapeType="1"/>
            <a:stCxn id="5" idx="5"/>
            <a:endCxn id="6" idx="2"/>
          </p:cNvCxnSpPr>
          <p:nvPr/>
        </p:nvCxnSpPr>
        <p:spPr bwMode="auto">
          <a:xfrm rot="5400000" flipH="1" flipV="1">
            <a:off x="5364163" y="4251325"/>
            <a:ext cx="101600" cy="1625600"/>
          </a:xfrm>
          <a:prstGeom prst="curvedConnector4">
            <a:avLst>
              <a:gd name="adj1" fmla="val -267190"/>
              <a:gd name="adj2" fmla="val 5136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843213" y="5084763"/>
            <a:ext cx="15128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中间点仅有</a:t>
            </a:r>
            <a:b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{1,…,k-1}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716463" y="4508500"/>
            <a:ext cx="15128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中间点仅有</a:t>
            </a:r>
            <a:b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{1,…,k-1}</a:t>
            </a:r>
          </a:p>
        </p:txBody>
      </p:sp>
    </p:spTree>
    <p:extLst>
      <p:ext uri="{BB962C8B-B14F-4D97-AF65-F5344CB8AC3E}">
        <p14:creationId xmlns:p14="http://schemas.microsoft.com/office/powerpoint/2010/main" val="4413705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Floyd-</a:t>
            </a:r>
            <a:r>
              <a:rPr lang="en-US" altLang="zh-CN" dirty="0" err="1"/>
              <a:t>Warshall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标记最短路径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4104438" cy="2204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25" y="5157192"/>
            <a:ext cx="3499166" cy="7920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57" y="5157192"/>
            <a:ext cx="3613230" cy="734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960725" y="3068960"/>
                <a:ext cx="2173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时间复杂度：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725" y="3068960"/>
                <a:ext cx="2173993" cy="369332"/>
              </a:xfrm>
              <a:prstGeom prst="rect">
                <a:avLst/>
              </a:prstGeom>
              <a:blipFill>
                <a:blip r:embed="rId5"/>
                <a:stretch>
                  <a:fillRect l="-252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3624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2150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829121-9D26-4F3F-9176-FCCC2DD61DB7}" type="slidenum">
              <a:rPr lang="en-US" altLang="zh-TW"/>
              <a:pPr/>
              <a:t>106</a:t>
            </a:fld>
            <a:endParaRPr lang="en-US" altLang="zh-TW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zh-CN" altLang="en-US" dirty="0"/>
              <a:t>算法示例</a:t>
            </a:r>
            <a:endParaRPr lang="zh-TW" altLang="en-US" dirty="0"/>
          </a:p>
        </p:txBody>
      </p:sp>
      <p:sp>
        <p:nvSpPr>
          <p:cNvPr id="21509" name="Oval 4"/>
          <p:cNvSpPr>
            <a:spLocks noChangeArrowheads="1"/>
          </p:cNvSpPr>
          <p:nvPr/>
        </p:nvSpPr>
        <p:spPr bwMode="auto">
          <a:xfrm>
            <a:off x="4067175" y="1700213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1</a:t>
            </a:r>
          </a:p>
        </p:txBody>
      </p:sp>
      <p:sp>
        <p:nvSpPr>
          <p:cNvPr id="21510" name="Oval 5"/>
          <p:cNvSpPr>
            <a:spLocks noChangeArrowheads="1"/>
          </p:cNvSpPr>
          <p:nvPr/>
        </p:nvSpPr>
        <p:spPr bwMode="auto">
          <a:xfrm>
            <a:off x="2555875" y="306863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</a:t>
            </a:r>
          </a:p>
        </p:txBody>
      </p:sp>
      <p:sp>
        <p:nvSpPr>
          <p:cNvPr id="21511" name="Oval 6"/>
          <p:cNvSpPr>
            <a:spLocks noChangeArrowheads="1"/>
          </p:cNvSpPr>
          <p:nvPr/>
        </p:nvSpPr>
        <p:spPr bwMode="auto">
          <a:xfrm>
            <a:off x="5651500" y="292417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5</a:t>
            </a:r>
          </a:p>
        </p:txBody>
      </p:sp>
      <p:sp>
        <p:nvSpPr>
          <p:cNvPr id="21512" name="Oval 7"/>
          <p:cNvSpPr>
            <a:spLocks noChangeArrowheads="1"/>
          </p:cNvSpPr>
          <p:nvPr/>
        </p:nvSpPr>
        <p:spPr bwMode="auto">
          <a:xfrm>
            <a:off x="3203575" y="501332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3</a:t>
            </a:r>
          </a:p>
        </p:txBody>
      </p:sp>
      <p:sp>
        <p:nvSpPr>
          <p:cNvPr id="21513" name="Oval 8"/>
          <p:cNvSpPr>
            <a:spLocks noChangeArrowheads="1"/>
          </p:cNvSpPr>
          <p:nvPr/>
        </p:nvSpPr>
        <p:spPr bwMode="auto">
          <a:xfrm>
            <a:off x="5076825" y="494188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4</a:t>
            </a:r>
          </a:p>
        </p:txBody>
      </p:sp>
      <p:cxnSp>
        <p:nvCxnSpPr>
          <p:cNvPr id="21514" name="AutoShape 9"/>
          <p:cNvCxnSpPr>
            <a:cxnSpLocks noChangeShapeType="1"/>
            <a:stCxn id="21509" idx="2"/>
            <a:endCxn id="21510" idx="0"/>
          </p:cNvCxnSpPr>
          <p:nvPr/>
        </p:nvCxnSpPr>
        <p:spPr bwMode="auto">
          <a:xfrm rot="10800000" flipV="1">
            <a:off x="2736850" y="1881188"/>
            <a:ext cx="1330325" cy="118745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5" name="AutoShape 10"/>
          <p:cNvCxnSpPr>
            <a:cxnSpLocks noChangeShapeType="1"/>
            <a:stCxn id="21509" idx="3"/>
            <a:endCxn id="21512" idx="6"/>
          </p:cNvCxnSpPr>
          <p:nvPr/>
        </p:nvCxnSpPr>
        <p:spPr bwMode="auto">
          <a:xfrm rot="5400000">
            <a:off x="2248695" y="3323431"/>
            <a:ext cx="3186112" cy="5556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6" name="AutoShape 11"/>
          <p:cNvCxnSpPr>
            <a:cxnSpLocks noChangeShapeType="1"/>
            <a:stCxn id="21509" idx="6"/>
            <a:endCxn id="21511" idx="0"/>
          </p:cNvCxnSpPr>
          <p:nvPr/>
        </p:nvCxnSpPr>
        <p:spPr bwMode="auto">
          <a:xfrm>
            <a:off x="4427538" y="1881188"/>
            <a:ext cx="1404937" cy="104298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7" name="AutoShape 12"/>
          <p:cNvCxnSpPr>
            <a:cxnSpLocks noChangeShapeType="1"/>
            <a:stCxn id="21510" idx="5"/>
            <a:endCxn id="21513" idx="2"/>
          </p:cNvCxnSpPr>
          <p:nvPr/>
        </p:nvCxnSpPr>
        <p:spPr bwMode="auto">
          <a:xfrm rot="16200000" flipH="1">
            <a:off x="3097213" y="3143250"/>
            <a:ext cx="1746250" cy="22129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8" name="AutoShape 13"/>
          <p:cNvCxnSpPr>
            <a:cxnSpLocks noChangeShapeType="1"/>
            <a:stCxn id="21510" idx="6"/>
            <a:endCxn id="21511" idx="2"/>
          </p:cNvCxnSpPr>
          <p:nvPr/>
        </p:nvCxnSpPr>
        <p:spPr bwMode="auto">
          <a:xfrm flipV="1">
            <a:off x="2916238" y="3105150"/>
            <a:ext cx="2735262" cy="144463"/>
          </a:xfrm>
          <a:prstGeom prst="curvedConnector3">
            <a:avLst>
              <a:gd name="adj1" fmla="val 4997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9" name="AutoShape 14"/>
          <p:cNvCxnSpPr>
            <a:cxnSpLocks noChangeShapeType="1"/>
            <a:stCxn id="21512" idx="2"/>
            <a:endCxn id="21510" idx="4"/>
          </p:cNvCxnSpPr>
          <p:nvPr/>
        </p:nvCxnSpPr>
        <p:spPr bwMode="auto">
          <a:xfrm rot="10800000">
            <a:off x="2736850" y="3429000"/>
            <a:ext cx="466725" cy="17653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20" name="AutoShape 15"/>
          <p:cNvCxnSpPr>
            <a:cxnSpLocks noChangeShapeType="1"/>
            <a:stCxn id="21513" idx="0"/>
            <a:endCxn id="21509" idx="6"/>
          </p:cNvCxnSpPr>
          <p:nvPr/>
        </p:nvCxnSpPr>
        <p:spPr bwMode="auto">
          <a:xfrm rot="5400000" flipH="1">
            <a:off x="3312319" y="2996407"/>
            <a:ext cx="3060700" cy="83026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21" name="AutoShape 16"/>
          <p:cNvCxnSpPr>
            <a:cxnSpLocks noChangeShapeType="1"/>
            <a:stCxn id="21513" idx="4"/>
            <a:endCxn id="21512" idx="5"/>
          </p:cNvCxnSpPr>
          <p:nvPr/>
        </p:nvCxnSpPr>
        <p:spPr bwMode="auto">
          <a:xfrm rot="5400000">
            <a:off x="4375150" y="4438650"/>
            <a:ext cx="19050" cy="1746250"/>
          </a:xfrm>
          <a:prstGeom prst="curvedConnector3">
            <a:avLst>
              <a:gd name="adj1" fmla="val 156666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22" name="AutoShape 17"/>
          <p:cNvCxnSpPr>
            <a:cxnSpLocks noChangeShapeType="1"/>
            <a:stCxn id="21511" idx="5"/>
            <a:endCxn id="21513" idx="6"/>
          </p:cNvCxnSpPr>
          <p:nvPr/>
        </p:nvCxnSpPr>
        <p:spPr bwMode="auto">
          <a:xfrm rot="5400000">
            <a:off x="4752975" y="3916363"/>
            <a:ext cx="1890713" cy="52228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3" name="Text Box 18"/>
          <p:cNvSpPr txBox="1">
            <a:spLocks noChangeArrowheads="1"/>
          </p:cNvSpPr>
          <p:nvPr/>
        </p:nvSpPr>
        <p:spPr bwMode="auto">
          <a:xfrm>
            <a:off x="2700338" y="191611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3</a:t>
            </a:r>
          </a:p>
        </p:txBody>
      </p:sp>
      <p:sp>
        <p:nvSpPr>
          <p:cNvPr id="21524" name="Text Box 19"/>
          <p:cNvSpPr txBox="1">
            <a:spLocks noChangeArrowheads="1"/>
          </p:cNvSpPr>
          <p:nvPr/>
        </p:nvSpPr>
        <p:spPr bwMode="auto">
          <a:xfrm>
            <a:off x="3563938" y="2205038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8</a:t>
            </a:r>
          </a:p>
        </p:txBody>
      </p:sp>
      <p:sp>
        <p:nvSpPr>
          <p:cNvPr id="21525" name="Text Box 20"/>
          <p:cNvSpPr txBox="1">
            <a:spLocks noChangeArrowheads="1"/>
          </p:cNvSpPr>
          <p:nvPr/>
        </p:nvSpPr>
        <p:spPr bwMode="auto">
          <a:xfrm>
            <a:off x="5292725" y="1989138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-4</a:t>
            </a:r>
          </a:p>
        </p:txBody>
      </p:sp>
      <p:sp>
        <p:nvSpPr>
          <p:cNvPr id="21526" name="Text Box 21"/>
          <p:cNvSpPr txBox="1">
            <a:spLocks noChangeArrowheads="1"/>
          </p:cNvSpPr>
          <p:nvPr/>
        </p:nvSpPr>
        <p:spPr bwMode="auto">
          <a:xfrm>
            <a:off x="4067175" y="4724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</a:t>
            </a:r>
          </a:p>
        </p:txBody>
      </p:sp>
      <p:sp>
        <p:nvSpPr>
          <p:cNvPr id="21527" name="Text Box 22"/>
          <p:cNvSpPr txBox="1">
            <a:spLocks noChangeArrowheads="1"/>
          </p:cNvSpPr>
          <p:nvPr/>
        </p:nvSpPr>
        <p:spPr bwMode="auto">
          <a:xfrm>
            <a:off x="2916238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7</a:t>
            </a:r>
          </a:p>
        </p:txBody>
      </p:sp>
      <p:sp>
        <p:nvSpPr>
          <p:cNvPr id="21528" name="Text Box 23"/>
          <p:cNvSpPr txBox="1">
            <a:spLocks noChangeArrowheads="1"/>
          </p:cNvSpPr>
          <p:nvPr/>
        </p:nvSpPr>
        <p:spPr bwMode="auto">
          <a:xfrm>
            <a:off x="2268538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21529" name="Text Box 24"/>
          <p:cNvSpPr txBox="1">
            <a:spLocks noChangeArrowheads="1"/>
          </p:cNvSpPr>
          <p:nvPr/>
        </p:nvSpPr>
        <p:spPr bwMode="auto">
          <a:xfrm>
            <a:off x="3924300" y="55165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-5</a:t>
            </a:r>
          </a:p>
        </p:txBody>
      </p:sp>
      <p:sp>
        <p:nvSpPr>
          <p:cNvPr id="21530" name="Text Box 25"/>
          <p:cNvSpPr txBox="1">
            <a:spLocks noChangeArrowheads="1"/>
          </p:cNvSpPr>
          <p:nvPr/>
        </p:nvSpPr>
        <p:spPr bwMode="auto">
          <a:xfrm>
            <a:off x="4716463" y="39338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21531" name="Text Box 26"/>
          <p:cNvSpPr txBox="1">
            <a:spLocks noChangeArrowheads="1"/>
          </p:cNvSpPr>
          <p:nvPr/>
        </p:nvSpPr>
        <p:spPr bwMode="auto">
          <a:xfrm>
            <a:off x="5651500" y="3716338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377371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2253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6EA5838-F53C-4F95-955C-AC004C757DF6}" type="slidenum">
              <a:rPr lang="en-US" altLang="zh-TW"/>
              <a:pPr/>
              <a:t>107</a:t>
            </a:fld>
            <a:endParaRPr lang="en-US" altLang="zh-TW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graphicFrame>
        <p:nvGraphicFramePr>
          <p:cNvPr id="22533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395288" y="2349500"/>
          <a:ext cx="844867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3" name="方程式" r:id="rId3" imgW="4330700" imgH="1143000" progId="Equation.3">
                  <p:embed/>
                </p:oleObj>
              </mc:Choice>
              <mc:Fallback>
                <p:oleObj name="方程式" r:id="rId3" imgW="4330700" imgH="1143000" progId="Equation.3">
                  <p:embed/>
                  <p:pic>
                    <p:nvPicPr>
                      <p:cNvPr id="2253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349500"/>
                        <a:ext cx="844867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44861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2355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4756C8F-5559-46CF-8F6A-EB669F342073}" type="slidenum">
              <a:rPr lang="en-US" altLang="zh-TW"/>
              <a:pPr/>
              <a:t>108</a:t>
            </a:fld>
            <a:endParaRPr lang="en-US" altLang="zh-TW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graphicFrame>
        <p:nvGraphicFramePr>
          <p:cNvPr id="2355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22275" y="2349500"/>
          <a:ext cx="839470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7" name="方程式" r:id="rId3" imgW="4305300" imgH="1143000" progId="Equation.3">
                  <p:embed/>
                </p:oleObj>
              </mc:Choice>
              <mc:Fallback>
                <p:oleObj name="方程式" r:id="rId3" imgW="4305300" imgH="1143000" progId="Equation.3">
                  <p:embed/>
                  <p:pic>
                    <p:nvPicPr>
                      <p:cNvPr id="2355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2349500"/>
                        <a:ext cx="8394700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7158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2457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B5F493A-B1C1-4BEB-A595-C029EAB2EEEE}" type="slidenum">
              <a:rPr lang="en-US" altLang="zh-TW"/>
              <a:pPr/>
              <a:t>109</a:t>
            </a:fld>
            <a:endParaRPr lang="en-US" altLang="zh-TW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graphicFrame>
        <p:nvGraphicFramePr>
          <p:cNvPr id="2458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22275" y="2349500"/>
          <a:ext cx="839470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1" name="方程式" r:id="rId3" imgW="4305300" imgH="1143000" progId="Equation.3">
                  <p:embed/>
                </p:oleObj>
              </mc:Choice>
              <mc:Fallback>
                <p:oleObj name="方程式" r:id="rId3" imgW="4305300" imgH="1143000" progId="Equation.3">
                  <p:embed/>
                  <p:pic>
                    <p:nvPicPr>
                      <p:cNvPr id="2458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2349500"/>
                        <a:ext cx="8394700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05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图的表示：邻表矩阵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4525963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zh-CN" altLang="en-US" dirty="0"/>
                  <a:t>在图</a:t>
                </a:r>
                <a:r>
                  <a:rPr lang="en-US" altLang="zh-CN" dirty="0"/>
                  <a:t>G=(V,E)</a:t>
                </a:r>
                <a:r>
                  <a:rPr lang="zh-CN" altLang="en-US" dirty="0"/>
                  <a:t>的邻接矩阵表示法中，我们假定按任意某种方式对其顶点编号为</a:t>
                </a:r>
                <a:r>
                  <a:rPr lang="en-US" altLang="zh-CN" dirty="0"/>
                  <a:t>1,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2,...,|V|</a:t>
                </a:r>
                <a:r>
                  <a:rPr lang="zh-CN" altLang="en-US" dirty="0"/>
                  <a:t>，那么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的邻接矩阵为一个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|×|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矩阵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，且满足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)∉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4525963"/>
              </a:xfrm>
              <a:blipFill>
                <a:blip r:embed="rId2"/>
                <a:stretch>
                  <a:fillRect l="-741" r="-4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Group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101600"/>
              </p:ext>
            </p:extLst>
          </p:nvPr>
        </p:nvGraphicFramePr>
        <p:xfrm>
          <a:off x="5004048" y="3046400"/>
          <a:ext cx="3318172" cy="3445572"/>
        </p:xfrm>
        <a:graphic>
          <a:graphicData uri="http://schemas.openxmlformats.org/drawingml/2006/table">
            <a:tbl>
              <a:tblPr/>
              <a:tblGrid>
                <a:gridCol w="553497">
                  <a:extLst>
                    <a:ext uri="{9D8B030D-6E8A-4147-A177-3AD203B41FA5}">
                      <a16:colId xmlns:a16="http://schemas.microsoft.com/office/drawing/2014/main" xmlns="" val="2633285225"/>
                    </a:ext>
                  </a:extLst>
                </a:gridCol>
                <a:gridCol w="553497">
                  <a:extLst>
                    <a:ext uri="{9D8B030D-6E8A-4147-A177-3AD203B41FA5}">
                      <a16:colId xmlns:a16="http://schemas.microsoft.com/office/drawing/2014/main" xmlns="" val="2222053534"/>
                    </a:ext>
                  </a:extLst>
                </a:gridCol>
                <a:gridCol w="553497">
                  <a:extLst>
                    <a:ext uri="{9D8B030D-6E8A-4147-A177-3AD203B41FA5}">
                      <a16:colId xmlns:a16="http://schemas.microsoft.com/office/drawing/2014/main" xmlns="" val="2740776307"/>
                    </a:ext>
                  </a:extLst>
                </a:gridCol>
                <a:gridCol w="550687">
                  <a:extLst>
                    <a:ext uri="{9D8B030D-6E8A-4147-A177-3AD203B41FA5}">
                      <a16:colId xmlns:a16="http://schemas.microsoft.com/office/drawing/2014/main" xmlns="" val="91602289"/>
                    </a:ext>
                  </a:extLst>
                </a:gridCol>
                <a:gridCol w="553497">
                  <a:extLst>
                    <a:ext uri="{9D8B030D-6E8A-4147-A177-3AD203B41FA5}">
                      <a16:colId xmlns:a16="http://schemas.microsoft.com/office/drawing/2014/main" xmlns="" val="1884217805"/>
                    </a:ext>
                  </a:extLst>
                </a:gridCol>
                <a:gridCol w="553497">
                  <a:extLst>
                    <a:ext uri="{9D8B030D-6E8A-4147-A177-3AD203B41FA5}">
                      <a16:colId xmlns:a16="http://schemas.microsoft.com/office/drawing/2014/main" xmlns="" val="2853197105"/>
                    </a:ext>
                  </a:extLst>
                </a:gridCol>
              </a:tblGrid>
              <a:tr h="5747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新細明體" panose="02020500000000000000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3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17764539"/>
                  </a:ext>
                </a:extLst>
              </a:tr>
              <a:tr h="573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07490183"/>
                  </a:ext>
                </a:extLst>
              </a:tr>
              <a:tr h="5747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5603509"/>
                  </a:ext>
                </a:extLst>
              </a:tr>
              <a:tr h="5747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3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19789457"/>
                  </a:ext>
                </a:extLst>
              </a:tr>
              <a:tr h="573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22778246"/>
                  </a:ext>
                </a:extLst>
              </a:tr>
              <a:tr h="5747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1391930"/>
                  </a:ext>
                </a:extLst>
              </a:tr>
            </a:tbl>
          </a:graphicData>
        </a:graphic>
      </p:graphicFrame>
      <p:sp>
        <p:nvSpPr>
          <p:cNvPr id="21" name="Oval 61"/>
          <p:cNvSpPr>
            <a:spLocks noChangeArrowheads="1"/>
          </p:cNvSpPr>
          <p:nvPr/>
        </p:nvSpPr>
        <p:spPr bwMode="auto">
          <a:xfrm>
            <a:off x="324465" y="3834149"/>
            <a:ext cx="287338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2" name="Oval 62"/>
          <p:cNvSpPr>
            <a:spLocks noChangeArrowheads="1"/>
          </p:cNvSpPr>
          <p:nvPr/>
        </p:nvSpPr>
        <p:spPr bwMode="auto">
          <a:xfrm>
            <a:off x="324465" y="5850274"/>
            <a:ext cx="287338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23" name="Oval 63"/>
          <p:cNvSpPr>
            <a:spLocks noChangeArrowheads="1"/>
          </p:cNvSpPr>
          <p:nvPr/>
        </p:nvSpPr>
        <p:spPr bwMode="auto">
          <a:xfrm>
            <a:off x="2412028" y="3834149"/>
            <a:ext cx="287337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4" name="Oval 64"/>
          <p:cNvSpPr>
            <a:spLocks noChangeArrowheads="1"/>
          </p:cNvSpPr>
          <p:nvPr/>
        </p:nvSpPr>
        <p:spPr bwMode="auto">
          <a:xfrm>
            <a:off x="2412028" y="5850274"/>
            <a:ext cx="287337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5" name="Oval 65"/>
          <p:cNvSpPr>
            <a:spLocks noChangeArrowheads="1"/>
          </p:cNvSpPr>
          <p:nvPr/>
        </p:nvSpPr>
        <p:spPr bwMode="auto">
          <a:xfrm>
            <a:off x="3924915" y="4769186"/>
            <a:ext cx="287338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26" name="AutoShape 77"/>
          <p:cNvCxnSpPr>
            <a:cxnSpLocks noChangeShapeType="1"/>
            <a:stCxn id="25" idx="7"/>
            <a:endCxn id="25" idx="5"/>
          </p:cNvCxnSpPr>
          <p:nvPr/>
        </p:nvCxnSpPr>
        <p:spPr bwMode="auto">
          <a:xfrm rot="5400000" flipV="1">
            <a:off x="4069378" y="4912061"/>
            <a:ext cx="201612" cy="1588"/>
          </a:xfrm>
          <a:prstGeom prst="curvedConnector5">
            <a:avLst>
              <a:gd name="adj1" fmla="val -134644"/>
              <a:gd name="adj2" fmla="val 29800000"/>
              <a:gd name="adj3" fmla="val 23385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78"/>
          <p:cNvCxnSpPr>
            <a:cxnSpLocks noChangeShapeType="1"/>
            <a:stCxn id="21" idx="4"/>
            <a:endCxn id="22" idx="0"/>
          </p:cNvCxnSpPr>
          <p:nvPr/>
        </p:nvCxnSpPr>
        <p:spPr bwMode="auto">
          <a:xfrm rot="5400000">
            <a:off x="-395466" y="4985880"/>
            <a:ext cx="17287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79"/>
          <p:cNvCxnSpPr>
            <a:cxnSpLocks noChangeShapeType="1"/>
            <a:stCxn id="21" idx="6"/>
            <a:endCxn id="23" idx="2"/>
          </p:cNvCxnSpPr>
          <p:nvPr/>
        </p:nvCxnSpPr>
        <p:spPr bwMode="auto">
          <a:xfrm>
            <a:off x="611803" y="3978611"/>
            <a:ext cx="1800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80"/>
          <p:cNvCxnSpPr>
            <a:cxnSpLocks noChangeShapeType="1"/>
            <a:stCxn id="22" idx="6"/>
            <a:endCxn id="24" idx="2"/>
          </p:cNvCxnSpPr>
          <p:nvPr/>
        </p:nvCxnSpPr>
        <p:spPr bwMode="auto">
          <a:xfrm>
            <a:off x="611803" y="5994736"/>
            <a:ext cx="1800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81"/>
          <p:cNvCxnSpPr>
            <a:cxnSpLocks noChangeShapeType="1"/>
            <a:stCxn id="23" idx="4"/>
            <a:endCxn id="24" idx="0"/>
          </p:cNvCxnSpPr>
          <p:nvPr/>
        </p:nvCxnSpPr>
        <p:spPr bwMode="auto">
          <a:xfrm rot="5400000">
            <a:off x="1692096" y="4985880"/>
            <a:ext cx="17287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82"/>
          <p:cNvCxnSpPr>
            <a:cxnSpLocks noChangeShapeType="1"/>
            <a:stCxn id="23" idx="6"/>
            <a:endCxn id="25" idx="0"/>
          </p:cNvCxnSpPr>
          <p:nvPr/>
        </p:nvCxnSpPr>
        <p:spPr bwMode="auto">
          <a:xfrm>
            <a:off x="2699365" y="3978611"/>
            <a:ext cx="1370013" cy="7905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AutoShape 83"/>
          <p:cNvCxnSpPr>
            <a:cxnSpLocks noChangeShapeType="1"/>
            <a:stCxn id="25" idx="4"/>
            <a:endCxn id="24" idx="6"/>
          </p:cNvCxnSpPr>
          <p:nvPr/>
        </p:nvCxnSpPr>
        <p:spPr bwMode="auto">
          <a:xfrm rot="5400000">
            <a:off x="2915266" y="4840623"/>
            <a:ext cx="938212" cy="137001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AutoShape 86"/>
          <p:cNvCxnSpPr>
            <a:cxnSpLocks noChangeShapeType="1"/>
            <a:stCxn id="24" idx="1"/>
            <a:endCxn id="21" idx="5"/>
          </p:cNvCxnSpPr>
          <p:nvPr/>
        </p:nvCxnSpPr>
        <p:spPr bwMode="auto">
          <a:xfrm flipH="1" flipV="1">
            <a:off x="568940" y="4078624"/>
            <a:ext cx="1885950" cy="1814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79298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2560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CFA62FC-4CF6-41AB-8ACE-6E31E6988A26}" type="slidenum">
              <a:rPr lang="en-US" altLang="zh-TW"/>
              <a:pPr/>
              <a:t>110</a:t>
            </a:fld>
            <a:endParaRPr lang="en-US" altLang="zh-TW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graphicFrame>
        <p:nvGraphicFramePr>
          <p:cNvPr id="2560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22275" y="2355850"/>
          <a:ext cx="839470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5" name="方程式" r:id="rId3" imgW="4330700" imgH="1143000" progId="Equation.3">
                  <p:embed/>
                </p:oleObj>
              </mc:Choice>
              <mc:Fallback>
                <p:oleObj name="方程式" r:id="rId3" imgW="4330700" imgH="1143000" progId="Equation.3">
                  <p:embed/>
                  <p:pic>
                    <p:nvPicPr>
                      <p:cNvPr id="2560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2355850"/>
                        <a:ext cx="8394700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75155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2662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A0CBFB0-F5E6-465E-8B34-DE63759849F7}" type="slidenum">
              <a:rPr lang="en-US" altLang="zh-TW"/>
              <a:pPr/>
              <a:t>111</a:t>
            </a:fld>
            <a:endParaRPr lang="en-US" altLang="zh-TW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graphicFrame>
        <p:nvGraphicFramePr>
          <p:cNvPr id="2662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33388" y="2355850"/>
          <a:ext cx="8372475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9" name="方程式" r:id="rId3" imgW="4318000" imgH="1143000" progId="Equation.3">
                  <p:embed/>
                </p:oleObj>
              </mc:Choice>
              <mc:Fallback>
                <p:oleObj name="方程式" r:id="rId3" imgW="4318000" imgH="1143000" progId="Equation.3">
                  <p:embed/>
                  <p:pic>
                    <p:nvPicPr>
                      <p:cNvPr id="266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8" y="2355850"/>
                        <a:ext cx="8372475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6822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2765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C243955-EFAD-4A1E-8B9E-7A81B329E666}" type="slidenum">
              <a:rPr lang="en-US" altLang="zh-TW"/>
              <a:pPr/>
              <a:t>112</a:t>
            </a:fld>
            <a:endParaRPr lang="en-US" altLang="zh-TW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Floyd-</a:t>
            </a:r>
            <a:r>
              <a:rPr lang="en-US" altLang="zh-TW" dirty="0" err="1"/>
              <a:t>Warshall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graphicFrame>
        <p:nvGraphicFramePr>
          <p:cNvPr id="2765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33388" y="2355850"/>
          <a:ext cx="8372475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方程式" r:id="rId3" imgW="4318000" imgH="1143000" progId="Equation.3">
                  <p:embed/>
                </p:oleObj>
              </mc:Choice>
              <mc:Fallback>
                <p:oleObj name="方程式" r:id="rId3" imgW="4318000" imgH="1143000" progId="Equation.3">
                  <p:embed/>
                  <p:pic>
                    <p:nvPicPr>
                      <p:cNvPr id="2765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8" y="2355850"/>
                        <a:ext cx="8372475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7500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用于稀疏图的 </a:t>
            </a:r>
            <a:r>
              <a:rPr lang="en-US" altLang="zh-CN" dirty="0"/>
              <a:t>Johnson 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Johnson</a:t>
            </a:r>
            <a:r>
              <a:rPr lang="zh-CN" altLang="en-US" dirty="0"/>
              <a:t>算法使用的技术为 重新赋予权重：</a:t>
            </a:r>
          </a:p>
          <a:p>
            <a:endParaRPr lang="zh-CN" altLang="en-US" dirty="0"/>
          </a:p>
          <a:p>
            <a:r>
              <a:rPr lang="zh-CN" altLang="en-US" dirty="0"/>
              <a:t>如果图</a:t>
            </a:r>
            <a:r>
              <a:rPr lang="en-US" altLang="zh-CN" dirty="0"/>
              <a:t>G</a:t>
            </a:r>
            <a:r>
              <a:rPr lang="zh-CN" altLang="en-US" dirty="0"/>
              <a:t>的所有边权重为非负值，对每个结点运行一次 </a:t>
            </a:r>
            <a:r>
              <a:rPr lang="en-US" altLang="zh-CN" dirty="0"/>
              <a:t>Dijkstra </a:t>
            </a:r>
            <a:r>
              <a:rPr lang="zh-CN" altLang="en-US" dirty="0"/>
              <a:t>算法得到最短路径。使用斐波那契堆时的算法运行时间为 </a:t>
            </a:r>
            <a:r>
              <a:rPr lang="en-US" altLang="zh-CN" dirty="0"/>
              <a:t>V</a:t>
            </a:r>
            <a:r>
              <a:rPr lang="en-US" altLang="zh-CN" baseline="30000" dirty="0"/>
              <a:t>2</a:t>
            </a:r>
            <a:r>
              <a:rPr lang="en-US" altLang="zh-CN" dirty="0"/>
              <a:t>lgV+VE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如果图</a:t>
            </a:r>
            <a:r>
              <a:rPr lang="en-US" altLang="zh-CN" dirty="0"/>
              <a:t>G</a:t>
            </a:r>
            <a:r>
              <a:rPr lang="zh-CN" altLang="en-US" dirty="0"/>
              <a:t>包含权重为负的边，但没有负值环路，那么只有计算出一组非负权重值，然后使用同样的方法。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新赋予的权重应满足下面两个性质： 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对所有结点对，其最短路径不能因权重的变化而变化。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 2. </a:t>
            </a:r>
            <a:r>
              <a:rPr lang="zh-CN" altLang="en-US" dirty="0"/>
              <a:t>对所有边，新权重 </a:t>
            </a:r>
            <a:r>
              <a:rPr lang="en-US" altLang="zh-CN" dirty="0"/>
              <a:t>w′(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非负。</a:t>
            </a:r>
          </a:p>
        </p:txBody>
      </p:sp>
    </p:spTree>
    <p:extLst>
      <p:ext uri="{BB962C8B-B14F-4D97-AF65-F5344CB8AC3E}">
        <p14:creationId xmlns:p14="http://schemas.microsoft.com/office/powerpoint/2010/main" val="6308052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用于稀疏图的 </a:t>
            </a:r>
            <a:r>
              <a:rPr lang="en-US" altLang="zh-CN" dirty="0"/>
              <a:t>Johnson 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定义新的权重</a:t>
            </a:r>
          </a:p>
          <a:p>
            <a:endParaRPr lang="zh-CN" altLang="en-US" dirty="0"/>
          </a:p>
          <a:p>
            <a:r>
              <a:rPr lang="zh-CN" altLang="en-US" dirty="0"/>
              <a:t>定义 </a:t>
            </a:r>
            <a:r>
              <a:rPr lang="en-US" altLang="zh-CN" dirty="0"/>
              <a:t>w′(</a:t>
            </a:r>
            <a:r>
              <a:rPr lang="en-US" altLang="zh-CN" dirty="0" err="1"/>
              <a:t>u,v</a:t>
            </a:r>
            <a:r>
              <a:rPr lang="en-US" altLang="zh-CN" dirty="0"/>
              <a:t>)=w(</a:t>
            </a:r>
            <a:r>
              <a:rPr lang="en-US" altLang="zh-CN" dirty="0" err="1"/>
              <a:t>u,v</a:t>
            </a:r>
            <a:r>
              <a:rPr lang="en-US" altLang="zh-CN" dirty="0"/>
              <a:t>)+h(u)−h(v)</a:t>
            </a:r>
            <a:r>
              <a:rPr lang="zh-CN" altLang="en-US" dirty="0"/>
              <a:t>，则路径权重 </a:t>
            </a:r>
            <a:r>
              <a:rPr lang="en-US" altLang="zh-CN" dirty="0"/>
              <a:t>w′(p)=∑</a:t>
            </a:r>
            <a:r>
              <a:rPr lang="en-US" altLang="zh-CN" dirty="0" err="1"/>
              <a:t>k</a:t>
            </a:r>
            <a:r>
              <a:rPr lang="en-US" altLang="zh-CN" baseline="-25000" dirty="0" err="1"/>
              <a:t>i</a:t>
            </a:r>
            <a:r>
              <a:rPr lang="en-US" altLang="zh-CN" dirty="0"/>
              <a:t>=1w′(v</a:t>
            </a:r>
            <a:r>
              <a:rPr lang="en-US" altLang="zh-CN" baseline="-25000" dirty="0"/>
              <a:t>i−1</a:t>
            </a:r>
            <a:r>
              <a:rPr lang="en-US" altLang="zh-CN" dirty="0"/>
              <a:t>,v</a:t>
            </a:r>
            <a:r>
              <a:rPr lang="en-US" altLang="zh-CN" baseline="-25000" dirty="0"/>
              <a:t>i</a:t>
            </a:r>
            <a:r>
              <a:rPr lang="en-US" altLang="zh-CN" dirty="0"/>
              <a:t>)=w(p)+h(v</a:t>
            </a:r>
            <a:r>
              <a:rPr lang="en-US" altLang="zh-CN" baseline="-25000" dirty="0"/>
              <a:t>0</a:t>
            </a:r>
            <a:r>
              <a:rPr lang="en-US" altLang="zh-CN" dirty="0"/>
              <a:t>)−h(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)</a:t>
            </a:r>
            <a:r>
              <a:rPr lang="zh-CN" altLang="en-US" dirty="0"/>
              <a:t>。即对于同样的结点对，各路径权重增加一个常数，其大小关系不发生变化。</a:t>
            </a:r>
          </a:p>
          <a:p>
            <a:endParaRPr lang="zh-CN" altLang="en-US" dirty="0"/>
          </a:p>
          <a:p>
            <a:r>
              <a:rPr lang="zh-CN" altLang="en-US" dirty="0"/>
              <a:t>定义图 </a:t>
            </a:r>
            <a:r>
              <a:rPr lang="en-US" altLang="zh-CN" dirty="0"/>
              <a:t>G’ = (V’,E’)</a:t>
            </a:r>
            <a:r>
              <a:rPr lang="zh-CN" altLang="en-US" dirty="0"/>
              <a:t>，其中 </a:t>
            </a:r>
            <a:r>
              <a:rPr lang="en-US" altLang="zh-CN" dirty="0"/>
              <a:t>V′=V∪s</a:t>
            </a:r>
            <a:r>
              <a:rPr lang="zh-CN" altLang="en-US" dirty="0"/>
              <a:t>（</a:t>
            </a:r>
            <a:r>
              <a:rPr lang="en-US" altLang="zh-CN" dirty="0"/>
              <a:t>s </a:t>
            </a:r>
            <a:r>
              <a:rPr lang="zh-CN" altLang="en-US" dirty="0"/>
              <a:t>为新结点），</a:t>
            </a:r>
            <a:r>
              <a:rPr lang="en-US" altLang="zh-CN" dirty="0"/>
              <a:t>E′=E∪(</a:t>
            </a:r>
            <a:r>
              <a:rPr lang="en-US" altLang="zh-CN" dirty="0" err="1"/>
              <a:t>s,v</a:t>
            </a:r>
            <a:r>
              <a:rPr lang="en-US" altLang="zh-CN" dirty="0"/>
              <a:t>): </a:t>
            </a:r>
            <a:r>
              <a:rPr lang="en-US" altLang="zh-CN" dirty="0" err="1"/>
              <a:t>v∈V</a:t>
            </a:r>
            <a:r>
              <a:rPr lang="zh-CN" altLang="en-US" dirty="0"/>
              <a:t>。对所有结点 </a:t>
            </a:r>
            <a:r>
              <a:rPr lang="en-US" altLang="zh-CN" dirty="0" err="1"/>
              <a:t>v∈V</a:t>
            </a:r>
            <a:r>
              <a:rPr lang="en-US" altLang="zh-CN" dirty="0"/>
              <a:t>′</a:t>
            </a:r>
            <a:r>
              <a:rPr lang="zh-CN" altLang="en-US" dirty="0"/>
              <a:t>，定义 </a:t>
            </a:r>
            <a:r>
              <a:rPr lang="en-US" altLang="zh-CN" dirty="0"/>
              <a:t>h(v)=</a:t>
            </a:r>
            <a:r>
              <a:rPr lang="el-GR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，则根据三角不等式 </a:t>
            </a:r>
            <a:r>
              <a:rPr lang="en-US" altLang="zh-CN" dirty="0"/>
              <a:t>h(v)≤h(u)+w(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，即新的权重 </a:t>
            </a:r>
            <a:r>
              <a:rPr lang="en-US" altLang="zh-CN" dirty="0"/>
              <a:t>w′(</a:t>
            </a:r>
            <a:r>
              <a:rPr lang="en-US" altLang="zh-CN" dirty="0" err="1"/>
              <a:t>u,v</a:t>
            </a:r>
            <a:r>
              <a:rPr lang="en-US" altLang="zh-CN" dirty="0"/>
              <a:t>)=w(</a:t>
            </a:r>
            <a:r>
              <a:rPr lang="en-US" altLang="zh-CN" dirty="0" err="1"/>
              <a:t>u,v</a:t>
            </a:r>
            <a:r>
              <a:rPr lang="en-US" altLang="zh-CN" dirty="0"/>
              <a:t>)+h(u)−h(v)≥0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496072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317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A604EE5-4D0C-4078-A002-412FC3BD5A2C}" type="slidenum">
              <a:rPr lang="en-US" altLang="zh-TW"/>
              <a:pPr/>
              <a:t>115</a:t>
            </a:fld>
            <a:endParaRPr lang="en-US" altLang="zh-TW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Johnson’s algorithm</a:t>
            </a:r>
            <a:r>
              <a:rPr lang="zh-CN" altLang="en-US" dirty="0"/>
              <a:t>算法示例</a:t>
            </a:r>
            <a:endParaRPr lang="zh-TW" altLang="en-US" dirty="0"/>
          </a:p>
        </p:txBody>
      </p:sp>
      <p:sp>
        <p:nvSpPr>
          <p:cNvPr id="31749" name="Oval 4"/>
          <p:cNvSpPr>
            <a:spLocks noChangeArrowheads="1"/>
          </p:cNvSpPr>
          <p:nvPr/>
        </p:nvSpPr>
        <p:spPr bwMode="auto">
          <a:xfrm>
            <a:off x="4140200" y="1700213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1750" name="Oval 5"/>
          <p:cNvSpPr>
            <a:spLocks noChangeArrowheads="1"/>
          </p:cNvSpPr>
          <p:nvPr/>
        </p:nvSpPr>
        <p:spPr bwMode="auto">
          <a:xfrm>
            <a:off x="2555875" y="306863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1751" name="Oval 6"/>
          <p:cNvSpPr>
            <a:spLocks noChangeArrowheads="1"/>
          </p:cNvSpPr>
          <p:nvPr/>
        </p:nvSpPr>
        <p:spPr bwMode="auto">
          <a:xfrm>
            <a:off x="5724525" y="306863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1752" name="Oval 7"/>
          <p:cNvSpPr>
            <a:spLocks noChangeArrowheads="1"/>
          </p:cNvSpPr>
          <p:nvPr/>
        </p:nvSpPr>
        <p:spPr bwMode="auto">
          <a:xfrm>
            <a:off x="3203575" y="501332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1753" name="Oval 8"/>
          <p:cNvSpPr>
            <a:spLocks noChangeArrowheads="1"/>
          </p:cNvSpPr>
          <p:nvPr/>
        </p:nvSpPr>
        <p:spPr bwMode="auto">
          <a:xfrm>
            <a:off x="5076825" y="501332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1754" name="Text Box 18"/>
          <p:cNvSpPr txBox="1">
            <a:spLocks noChangeArrowheads="1"/>
          </p:cNvSpPr>
          <p:nvPr/>
        </p:nvSpPr>
        <p:spPr bwMode="auto">
          <a:xfrm>
            <a:off x="2843213" y="23495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3</a:t>
            </a:r>
          </a:p>
        </p:txBody>
      </p:sp>
      <p:sp>
        <p:nvSpPr>
          <p:cNvPr id="31755" name="Text Box 19"/>
          <p:cNvSpPr txBox="1">
            <a:spLocks noChangeArrowheads="1"/>
          </p:cNvSpPr>
          <p:nvPr/>
        </p:nvSpPr>
        <p:spPr bwMode="auto">
          <a:xfrm>
            <a:off x="3563938" y="2565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7</a:t>
            </a:r>
          </a:p>
        </p:txBody>
      </p:sp>
      <p:sp>
        <p:nvSpPr>
          <p:cNvPr id="31756" name="Text Box 20"/>
          <p:cNvSpPr txBox="1">
            <a:spLocks noChangeArrowheads="1"/>
          </p:cNvSpPr>
          <p:nvPr/>
        </p:nvSpPr>
        <p:spPr bwMode="auto">
          <a:xfrm>
            <a:off x="4932363" y="22764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31757" name="Text Box 21"/>
          <p:cNvSpPr txBox="1">
            <a:spLocks noChangeArrowheads="1"/>
          </p:cNvSpPr>
          <p:nvPr/>
        </p:nvSpPr>
        <p:spPr bwMode="auto">
          <a:xfrm>
            <a:off x="4067175" y="42211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1758" name="Text Box 22"/>
          <p:cNvSpPr txBox="1">
            <a:spLocks noChangeArrowheads="1"/>
          </p:cNvSpPr>
          <p:nvPr/>
        </p:nvSpPr>
        <p:spPr bwMode="auto">
          <a:xfrm>
            <a:off x="3059113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8</a:t>
            </a:r>
          </a:p>
        </p:txBody>
      </p:sp>
      <p:sp>
        <p:nvSpPr>
          <p:cNvPr id="31759" name="Text Box 23"/>
          <p:cNvSpPr txBox="1">
            <a:spLocks noChangeArrowheads="1"/>
          </p:cNvSpPr>
          <p:nvPr/>
        </p:nvSpPr>
        <p:spPr bwMode="auto">
          <a:xfrm>
            <a:off x="2339975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-4</a:t>
            </a:r>
          </a:p>
        </p:txBody>
      </p:sp>
      <p:sp>
        <p:nvSpPr>
          <p:cNvPr id="31760" name="Text Box 24"/>
          <p:cNvSpPr txBox="1">
            <a:spLocks noChangeArrowheads="1"/>
          </p:cNvSpPr>
          <p:nvPr/>
        </p:nvSpPr>
        <p:spPr bwMode="auto">
          <a:xfrm>
            <a:off x="3851275" y="52292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6</a:t>
            </a:r>
          </a:p>
        </p:txBody>
      </p:sp>
      <p:sp>
        <p:nvSpPr>
          <p:cNvPr id="31761" name="Text Box 25"/>
          <p:cNvSpPr txBox="1">
            <a:spLocks noChangeArrowheads="1"/>
          </p:cNvSpPr>
          <p:nvPr/>
        </p:nvSpPr>
        <p:spPr bwMode="auto">
          <a:xfrm>
            <a:off x="4716463" y="39338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</a:t>
            </a:r>
          </a:p>
        </p:txBody>
      </p:sp>
      <p:sp>
        <p:nvSpPr>
          <p:cNvPr id="31762" name="Text Box 26"/>
          <p:cNvSpPr txBox="1">
            <a:spLocks noChangeArrowheads="1"/>
          </p:cNvSpPr>
          <p:nvPr/>
        </p:nvSpPr>
        <p:spPr bwMode="auto">
          <a:xfrm>
            <a:off x="5580063" y="37893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-5</a:t>
            </a:r>
          </a:p>
        </p:txBody>
      </p:sp>
      <p:cxnSp>
        <p:nvCxnSpPr>
          <p:cNvPr id="31763" name="AutoShape 27"/>
          <p:cNvCxnSpPr>
            <a:cxnSpLocks noChangeShapeType="1"/>
            <a:stCxn id="31750" idx="7"/>
            <a:endCxn id="31749" idx="3"/>
          </p:cNvCxnSpPr>
          <p:nvPr/>
        </p:nvCxnSpPr>
        <p:spPr bwMode="auto">
          <a:xfrm flipV="1">
            <a:off x="2863850" y="2008188"/>
            <a:ext cx="13287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4" name="AutoShape 28"/>
          <p:cNvCxnSpPr>
            <a:cxnSpLocks noChangeShapeType="1"/>
            <a:stCxn id="31751" idx="1"/>
            <a:endCxn id="31749" idx="5"/>
          </p:cNvCxnSpPr>
          <p:nvPr/>
        </p:nvCxnSpPr>
        <p:spPr bwMode="auto">
          <a:xfrm flipH="1" flipV="1">
            <a:off x="4448175" y="2008188"/>
            <a:ext cx="13287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5" name="AutoShape 29"/>
          <p:cNvCxnSpPr>
            <a:cxnSpLocks noChangeShapeType="1"/>
            <a:stCxn id="31750" idx="4"/>
            <a:endCxn id="31752" idx="1"/>
          </p:cNvCxnSpPr>
          <p:nvPr/>
        </p:nvCxnSpPr>
        <p:spPr bwMode="auto">
          <a:xfrm>
            <a:off x="2736850" y="3429000"/>
            <a:ext cx="519113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6" name="AutoShape 30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3563938" y="5194300"/>
            <a:ext cx="15128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7" name="AutoShape 31"/>
          <p:cNvCxnSpPr>
            <a:cxnSpLocks noChangeShapeType="1"/>
            <a:stCxn id="31753" idx="7"/>
            <a:endCxn id="31751" idx="4"/>
          </p:cNvCxnSpPr>
          <p:nvPr/>
        </p:nvCxnSpPr>
        <p:spPr bwMode="auto">
          <a:xfrm flipV="1">
            <a:off x="5384800" y="3429000"/>
            <a:ext cx="520700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8" name="AutoShape 32"/>
          <p:cNvCxnSpPr>
            <a:cxnSpLocks noChangeShapeType="1"/>
            <a:stCxn id="31749" idx="4"/>
            <a:endCxn id="31749" idx="4"/>
          </p:cNvCxnSpPr>
          <p:nvPr/>
        </p:nvCxnSpPr>
        <p:spPr bwMode="auto">
          <a:xfrm>
            <a:off x="4321175" y="20605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9" name="AutoShape 33"/>
          <p:cNvCxnSpPr>
            <a:cxnSpLocks noChangeShapeType="1"/>
            <a:stCxn id="31749" idx="4"/>
            <a:endCxn id="31752" idx="0"/>
          </p:cNvCxnSpPr>
          <p:nvPr/>
        </p:nvCxnSpPr>
        <p:spPr bwMode="auto">
          <a:xfrm flipH="1">
            <a:off x="3384550" y="2060575"/>
            <a:ext cx="936625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70" name="AutoShape 34"/>
          <p:cNvCxnSpPr>
            <a:cxnSpLocks noChangeShapeType="1"/>
            <a:stCxn id="31749" idx="4"/>
            <a:endCxn id="31753" idx="0"/>
          </p:cNvCxnSpPr>
          <p:nvPr/>
        </p:nvCxnSpPr>
        <p:spPr bwMode="auto">
          <a:xfrm>
            <a:off x="4321175" y="2060575"/>
            <a:ext cx="936625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71" name="AutoShape 35"/>
          <p:cNvCxnSpPr>
            <a:cxnSpLocks noChangeShapeType="1"/>
            <a:stCxn id="31753" idx="1"/>
            <a:endCxn id="31750" idx="5"/>
          </p:cNvCxnSpPr>
          <p:nvPr/>
        </p:nvCxnSpPr>
        <p:spPr bwMode="auto">
          <a:xfrm flipH="1" flipV="1">
            <a:off x="2863850" y="3376613"/>
            <a:ext cx="2265363" cy="168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72" name="AutoShape 36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2916238" y="3249613"/>
            <a:ext cx="28082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40335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3277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B84F586-B2E2-4A50-B2F9-B95D7A6A5510}" type="slidenum">
              <a:rPr lang="en-US" altLang="zh-TW"/>
              <a:pPr/>
              <a:t>116</a:t>
            </a:fld>
            <a:endParaRPr lang="en-US" altLang="zh-TW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Johnson’s algorithm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sp>
        <p:nvSpPr>
          <p:cNvPr id="32773" name="Oval 4"/>
          <p:cNvSpPr>
            <a:spLocks noChangeArrowheads="1"/>
          </p:cNvSpPr>
          <p:nvPr/>
        </p:nvSpPr>
        <p:spPr bwMode="auto">
          <a:xfrm>
            <a:off x="4140200" y="1700213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2774" name="Oval 5"/>
          <p:cNvSpPr>
            <a:spLocks noChangeArrowheads="1"/>
          </p:cNvSpPr>
          <p:nvPr/>
        </p:nvSpPr>
        <p:spPr bwMode="auto">
          <a:xfrm>
            <a:off x="2555875" y="306863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2775" name="Oval 6"/>
          <p:cNvSpPr>
            <a:spLocks noChangeArrowheads="1"/>
          </p:cNvSpPr>
          <p:nvPr/>
        </p:nvSpPr>
        <p:spPr bwMode="auto">
          <a:xfrm>
            <a:off x="5724525" y="306863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2776" name="Oval 7"/>
          <p:cNvSpPr>
            <a:spLocks noChangeArrowheads="1"/>
          </p:cNvSpPr>
          <p:nvPr/>
        </p:nvSpPr>
        <p:spPr bwMode="auto">
          <a:xfrm>
            <a:off x="3203575" y="501332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2777" name="Oval 8"/>
          <p:cNvSpPr>
            <a:spLocks noChangeArrowheads="1"/>
          </p:cNvSpPr>
          <p:nvPr/>
        </p:nvSpPr>
        <p:spPr bwMode="auto">
          <a:xfrm>
            <a:off x="5076825" y="501332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2843213" y="23495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3</a:t>
            </a:r>
          </a:p>
        </p:txBody>
      </p:sp>
      <p:sp>
        <p:nvSpPr>
          <p:cNvPr id="32779" name="Text Box 10"/>
          <p:cNvSpPr txBox="1">
            <a:spLocks noChangeArrowheads="1"/>
          </p:cNvSpPr>
          <p:nvPr/>
        </p:nvSpPr>
        <p:spPr bwMode="auto">
          <a:xfrm>
            <a:off x="3563938" y="2565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7</a:t>
            </a:r>
          </a:p>
        </p:txBody>
      </p:sp>
      <p:sp>
        <p:nvSpPr>
          <p:cNvPr id="32780" name="Text Box 11"/>
          <p:cNvSpPr txBox="1">
            <a:spLocks noChangeArrowheads="1"/>
          </p:cNvSpPr>
          <p:nvPr/>
        </p:nvSpPr>
        <p:spPr bwMode="auto">
          <a:xfrm>
            <a:off x="4932363" y="22764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32781" name="Text Box 12"/>
          <p:cNvSpPr txBox="1">
            <a:spLocks noChangeArrowheads="1"/>
          </p:cNvSpPr>
          <p:nvPr/>
        </p:nvSpPr>
        <p:spPr bwMode="auto">
          <a:xfrm>
            <a:off x="4067175" y="42211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2782" name="Text Box 13"/>
          <p:cNvSpPr txBox="1">
            <a:spLocks noChangeArrowheads="1"/>
          </p:cNvSpPr>
          <p:nvPr/>
        </p:nvSpPr>
        <p:spPr bwMode="auto">
          <a:xfrm>
            <a:off x="3059113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8</a:t>
            </a:r>
          </a:p>
        </p:txBody>
      </p:sp>
      <p:sp>
        <p:nvSpPr>
          <p:cNvPr id="32783" name="Text Box 14"/>
          <p:cNvSpPr txBox="1">
            <a:spLocks noChangeArrowheads="1"/>
          </p:cNvSpPr>
          <p:nvPr/>
        </p:nvSpPr>
        <p:spPr bwMode="auto">
          <a:xfrm>
            <a:off x="2339975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-4</a:t>
            </a:r>
          </a:p>
        </p:txBody>
      </p:sp>
      <p:sp>
        <p:nvSpPr>
          <p:cNvPr id="32784" name="Text Box 15"/>
          <p:cNvSpPr txBox="1">
            <a:spLocks noChangeArrowheads="1"/>
          </p:cNvSpPr>
          <p:nvPr/>
        </p:nvSpPr>
        <p:spPr bwMode="auto">
          <a:xfrm>
            <a:off x="3851275" y="52292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6</a:t>
            </a:r>
          </a:p>
        </p:txBody>
      </p:sp>
      <p:sp>
        <p:nvSpPr>
          <p:cNvPr id="32785" name="Text Box 16"/>
          <p:cNvSpPr txBox="1">
            <a:spLocks noChangeArrowheads="1"/>
          </p:cNvSpPr>
          <p:nvPr/>
        </p:nvSpPr>
        <p:spPr bwMode="auto">
          <a:xfrm>
            <a:off x="4716463" y="39338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</a:t>
            </a:r>
          </a:p>
        </p:txBody>
      </p:sp>
      <p:sp>
        <p:nvSpPr>
          <p:cNvPr id="32786" name="Text Box 17"/>
          <p:cNvSpPr txBox="1">
            <a:spLocks noChangeArrowheads="1"/>
          </p:cNvSpPr>
          <p:nvPr/>
        </p:nvSpPr>
        <p:spPr bwMode="auto">
          <a:xfrm>
            <a:off x="5580063" y="37893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-5</a:t>
            </a:r>
          </a:p>
        </p:txBody>
      </p:sp>
      <p:cxnSp>
        <p:nvCxnSpPr>
          <p:cNvPr id="32787" name="AutoShape 18"/>
          <p:cNvCxnSpPr>
            <a:cxnSpLocks noChangeShapeType="1"/>
            <a:stCxn id="32774" idx="7"/>
            <a:endCxn id="32773" idx="3"/>
          </p:cNvCxnSpPr>
          <p:nvPr/>
        </p:nvCxnSpPr>
        <p:spPr bwMode="auto">
          <a:xfrm flipV="1">
            <a:off x="2863850" y="2008188"/>
            <a:ext cx="13287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8" name="AutoShape 19"/>
          <p:cNvCxnSpPr>
            <a:cxnSpLocks noChangeShapeType="1"/>
            <a:stCxn id="32775" idx="1"/>
            <a:endCxn id="32773" idx="5"/>
          </p:cNvCxnSpPr>
          <p:nvPr/>
        </p:nvCxnSpPr>
        <p:spPr bwMode="auto">
          <a:xfrm flipH="1" flipV="1">
            <a:off x="4448175" y="2008188"/>
            <a:ext cx="13287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9" name="AutoShape 20"/>
          <p:cNvCxnSpPr>
            <a:cxnSpLocks noChangeShapeType="1"/>
            <a:stCxn id="32774" idx="4"/>
            <a:endCxn id="32776" idx="1"/>
          </p:cNvCxnSpPr>
          <p:nvPr/>
        </p:nvCxnSpPr>
        <p:spPr bwMode="auto">
          <a:xfrm>
            <a:off x="2736850" y="3429000"/>
            <a:ext cx="519113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0" name="AutoShape 21"/>
          <p:cNvCxnSpPr>
            <a:cxnSpLocks noChangeShapeType="1"/>
            <a:stCxn id="32776" idx="6"/>
            <a:endCxn id="32777" idx="2"/>
          </p:cNvCxnSpPr>
          <p:nvPr/>
        </p:nvCxnSpPr>
        <p:spPr bwMode="auto">
          <a:xfrm>
            <a:off x="3563938" y="5194300"/>
            <a:ext cx="15128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1" name="AutoShape 22"/>
          <p:cNvCxnSpPr>
            <a:cxnSpLocks noChangeShapeType="1"/>
            <a:stCxn id="32777" idx="7"/>
            <a:endCxn id="32775" idx="4"/>
          </p:cNvCxnSpPr>
          <p:nvPr/>
        </p:nvCxnSpPr>
        <p:spPr bwMode="auto">
          <a:xfrm flipV="1">
            <a:off x="5384800" y="3429000"/>
            <a:ext cx="520700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2" name="AutoShape 23"/>
          <p:cNvCxnSpPr>
            <a:cxnSpLocks noChangeShapeType="1"/>
            <a:stCxn id="32773" idx="4"/>
            <a:endCxn id="32773" idx="4"/>
          </p:cNvCxnSpPr>
          <p:nvPr/>
        </p:nvCxnSpPr>
        <p:spPr bwMode="auto">
          <a:xfrm>
            <a:off x="4321175" y="20605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3" name="AutoShape 24"/>
          <p:cNvCxnSpPr>
            <a:cxnSpLocks noChangeShapeType="1"/>
            <a:stCxn id="32773" idx="4"/>
            <a:endCxn id="32776" idx="0"/>
          </p:cNvCxnSpPr>
          <p:nvPr/>
        </p:nvCxnSpPr>
        <p:spPr bwMode="auto">
          <a:xfrm flipH="1">
            <a:off x="3384550" y="2060575"/>
            <a:ext cx="936625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4" name="AutoShape 25"/>
          <p:cNvCxnSpPr>
            <a:cxnSpLocks noChangeShapeType="1"/>
            <a:stCxn id="32773" idx="4"/>
            <a:endCxn id="32777" idx="0"/>
          </p:cNvCxnSpPr>
          <p:nvPr/>
        </p:nvCxnSpPr>
        <p:spPr bwMode="auto">
          <a:xfrm>
            <a:off x="4321175" y="2060575"/>
            <a:ext cx="936625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5" name="AutoShape 26"/>
          <p:cNvCxnSpPr>
            <a:cxnSpLocks noChangeShapeType="1"/>
            <a:stCxn id="32777" idx="1"/>
            <a:endCxn id="32774" idx="5"/>
          </p:cNvCxnSpPr>
          <p:nvPr/>
        </p:nvCxnSpPr>
        <p:spPr bwMode="auto">
          <a:xfrm flipH="1" flipV="1">
            <a:off x="2863850" y="3376613"/>
            <a:ext cx="2265363" cy="168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6" name="AutoShape 27"/>
          <p:cNvCxnSpPr>
            <a:cxnSpLocks noChangeShapeType="1"/>
            <a:stCxn id="32774" idx="6"/>
            <a:endCxn id="32775" idx="2"/>
          </p:cNvCxnSpPr>
          <p:nvPr/>
        </p:nvCxnSpPr>
        <p:spPr bwMode="auto">
          <a:xfrm>
            <a:off x="2916238" y="3249613"/>
            <a:ext cx="28082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97" name="Oval 28"/>
          <p:cNvSpPr>
            <a:spLocks noChangeArrowheads="1"/>
          </p:cNvSpPr>
          <p:nvPr/>
        </p:nvSpPr>
        <p:spPr bwMode="auto">
          <a:xfrm>
            <a:off x="900113" y="3068638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s</a:t>
            </a:r>
          </a:p>
        </p:txBody>
      </p:sp>
      <p:cxnSp>
        <p:nvCxnSpPr>
          <p:cNvPr id="32798" name="AutoShape 29"/>
          <p:cNvCxnSpPr>
            <a:cxnSpLocks noChangeShapeType="1"/>
            <a:stCxn id="32797" idx="7"/>
            <a:endCxn id="32773" idx="2"/>
          </p:cNvCxnSpPr>
          <p:nvPr/>
        </p:nvCxnSpPr>
        <p:spPr bwMode="auto">
          <a:xfrm rot="-5400000">
            <a:off x="2078832" y="1070769"/>
            <a:ext cx="1250950" cy="287178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9" name="AutoShape 30"/>
          <p:cNvCxnSpPr>
            <a:cxnSpLocks noChangeShapeType="1"/>
            <a:stCxn id="32797" idx="0"/>
            <a:endCxn id="32775" idx="0"/>
          </p:cNvCxnSpPr>
          <p:nvPr/>
        </p:nvCxnSpPr>
        <p:spPr bwMode="auto">
          <a:xfrm rot="5400000" flipV="1">
            <a:off x="3509963" y="674688"/>
            <a:ext cx="1587" cy="4789487"/>
          </a:xfrm>
          <a:prstGeom prst="curvedConnector3">
            <a:avLst>
              <a:gd name="adj1" fmla="val -1193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800" name="AutoShape 31"/>
          <p:cNvCxnSpPr>
            <a:cxnSpLocks noChangeShapeType="1"/>
            <a:stCxn id="32797" idx="6"/>
            <a:endCxn id="32774" idx="2"/>
          </p:cNvCxnSpPr>
          <p:nvPr/>
        </p:nvCxnSpPr>
        <p:spPr bwMode="auto">
          <a:xfrm flipV="1">
            <a:off x="1331913" y="3249613"/>
            <a:ext cx="1223962" cy="34925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801" name="AutoShape 32"/>
          <p:cNvCxnSpPr>
            <a:cxnSpLocks noChangeShapeType="1"/>
            <a:stCxn id="32797" idx="5"/>
            <a:endCxn id="32776" idx="2"/>
          </p:cNvCxnSpPr>
          <p:nvPr/>
        </p:nvCxnSpPr>
        <p:spPr bwMode="auto">
          <a:xfrm rot="16200000" flipH="1">
            <a:off x="1357313" y="3348038"/>
            <a:ext cx="1757362" cy="193516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802" name="AutoShape 33"/>
          <p:cNvCxnSpPr>
            <a:cxnSpLocks noChangeShapeType="1"/>
            <a:stCxn id="32797" idx="4"/>
            <a:endCxn id="32777" idx="4"/>
          </p:cNvCxnSpPr>
          <p:nvPr/>
        </p:nvCxnSpPr>
        <p:spPr bwMode="auto">
          <a:xfrm rot="16200000" flipH="1">
            <a:off x="2250282" y="2366169"/>
            <a:ext cx="1873250" cy="4141787"/>
          </a:xfrm>
          <a:prstGeom prst="curvedConnector3">
            <a:avLst>
              <a:gd name="adj1" fmla="val 143218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03" name="Text Box 34"/>
          <p:cNvSpPr txBox="1">
            <a:spLocks noChangeArrowheads="1"/>
          </p:cNvSpPr>
          <p:nvPr/>
        </p:nvSpPr>
        <p:spPr bwMode="auto">
          <a:xfrm>
            <a:off x="1403350" y="1341438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2804" name="Text Box 35"/>
          <p:cNvSpPr txBox="1">
            <a:spLocks noChangeArrowheads="1"/>
          </p:cNvSpPr>
          <p:nvPr/>
        </p:nvSpPr>
        <p:spPr bwMode="auto">
          <a:xfrm>
            <a:off x="1835150" y="18446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2805" name="Text Box 36"/>
          <p:cNvSpPr txBox="1">
            <a:spLocks noChangeArrowheads="1"/>
          </p:cNvSpPr>
          <p:nvPr/>
        </p:nvSpPr>
        <p:spPr bwMode="auto">
          <a:xfrm>
            <a:off x="1619250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2806" name="Text Box 37"/>
          <p:cNvSpPr txBox="1">
            <a:spLocks noChangeArrowheads="1"/>
          </p:cNvSpPr>
          <p:nvPr/>
        </p:nvSpPr>
        <p:spPr bwMode="auto">
          <a:xfrm>
            <a:off x="1619250" y="43656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2807" name="Text Box 38"/>
          <p:cNvSpPr txBox="1">
            <a:spLocks noChangeArrowheads="1"/>
          </p:cNvSpPr>
          <p:nvPr/>
        </p:nvSpPr>
        <p:spPr bwMode="auto">
          <a:xfrm>
            <a:off x="2700338" y="5805488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2808" name="Text Box 39"/>
          <p:cNvSpPr txBox="1">
            <a:spLocks noChangeArrowheads="1"/>
          </p:cNvSpPr>
          <p:nvPr/>
        </p:nvSpPr>
        <p:spPr bwMode="auto">
          <a:xfrm>
            <a:off x="6372225" y="2060575"/>
            <a:ext cx="2520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加入一个点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，以及自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拉一条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</a:rPr>
              <a:t>weight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为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的边到每一点。</a:t>
            </a:r>
          </a:p>
        </p:txBody>
      </p:sp>
    </p:spTree>
    <p:extLst>
      <p:ext uri="{BB962C8B-B14F-4D97-AF65-F5344CB8AC3E}">
        <p14:creationId xmlns:p14="http://schemas.microsoft.com/office/powerpoint/2010/main" val="38079041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3379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871EA4F-CA69-4C71-9C04-2037A91E56C1}" type="slidenum">
              <a:rPr lang="en-US" altLang="zh-TW"/>
              <a:pPr/>
              <a:t>117</a:t>
            </a:fld>
            <a:endParaRPr lang="en-US" altLang="zh-TW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Johnson’s algorithm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sp>
        <p:nvSpPr>
          <p:cNvPr id="33797" name="Oval 4"/>
          <p:cNvSpPr>
            <a:spLocks noChangeArrowheads="1"/>
          </p:cNvSpPr>
          <p:nvPr/>
        </p:nvSpPr>
        <p:spPr bwMode="auto">
          <a:xfrm>
            <a:off x="4140200" y="1700213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-1</a:t>
            </a:r>
          </a:p>
        </p:txBody>
      </p:sp>
      <p:sp>
        <p:nvSpPr>
          <p:cNvPr id="33798" name="Oval 5"/>
          <p:cNvSpPr>
            <a:spLocks noChangeArrowheads="1"/>
          </p:cNvSpPr>
          <p:nvPr/>
        </p:nvSpPr>
        <p:spPr bwMode="auto">
          <a:xfrm>
            <a:off x="2555875" y="306863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</a:t>
            </a:r>
          </a:p>
        </p:txBody>
      </p:sp>
      <p:sp>
        <p:nvSpPr>
          <p:cNvPr id="33799" name="Oval 6"/>
          <p:cNvSpPr>
            <a:spLocks noChangeArrowheads="1"/>
          </p:cNvSpPr>
          <p:nvPr/>
        </p:nvSpPr>
        <p:spPr bwMode="auto">
          <a:xfrm>
            <a:off x="5724525" y="306863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-5</a:t>
            </a:r>
          </a:p>
        </p:txBody>
      </p:sp>
      <p:sp>
        <p:nvSpPr>
          <p:cNvPr id="33800" name="Oval 7"/>
          <p:cNvSpPr>
            <a:spLocks noChangeArrowheads="1"/>
          </p:cNvSpPr>
          <p:nvPr/>
        </p:nvSpPr>
        <p:spPr bwMode="auto">
          <a:xfrm>
            <a:off x="3203575" y="501332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-4</a:t>
            </a:r>
          </a:p>
        </p:txBody>
      </p:sp>
      <p:sp>
        <p:nvSpPr>
          <p:cNvPr id="33801" name="Oval 8"/>
          <p:cNvSpPr>
            <a:spLocks noChangeArrowheads="1"/>
          </p:cNvSpPr>
          <p:nvPr/>
        </p:nvSpPr>
        <p:spPr bwMode="auto">
          <a:xfrm>
            <a:off x="5076825" y="501332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</a:t>
            </a:r>
          </a:p>
        </p:txBody>
      </p:sp>
      <p:sp>
        <p:nvSpPr>
          <p:cNvPr id="33802" name="Text Box 9"/>
          <p:cNvSpPr txBox="1">
            <a:spLocks noChangeArrowheads="1"/>
          </p:cNvSpPr>
          <p:nvPr/>
        </p:nvSpPr>
        <p:spPr bwMode="auto">
          <a:xfrm>
            <a:off x="2843213" y="23495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3</a:t>
            </a:r>
          </a:p>
        </p:txBody>
      </p:sp>
      <p:sp>
        <p:nvSpPr>
          <p:cNvPr id="33803" name="Text Box 10"/>
          <p:cNvSpPr txBox="1">
            <a:spLocks noChangeArrowheads="1"/>
          </p:cNvSpPr>
          <p:nvPr/>
        </p:nvSpPr>
        <p:spPr bwMode="auto">
          <a:xfrm>
            <a:off x="3563938" y="2565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7</a:t>
            </a:r>
          </a:p>
        </p:txBody>
      </p:sp>
      <p:sp>
        <p:nvSpPr>
          <p:cNvPr id="33804" name="Text Box 11"/>
          <p:cNvSpPr txBox="1">
            <a:spLocks noChangeArrowheads="1"/>
          </p:cNvSpPr>
          <p:nvPr/>
        </p:nvSpPr>
        <p:spPr bwMode="auto">
          <a:xfrm>
            <a:off x="4932363" y="22764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33805" name="Text Box 12"/>
          <p:cNvSpPr txBox="1">
            <a:spLocks noChangeArrowheads="1"/>
          </p:cNvSpPr>
          <p:nvPr/>
        </p:nvSpPr>
        <p:spPr bwMode="auto">
          <a:xfrm>
            <a:off x="4067175" y="42211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3806" name="Text Box 13"/>
          <p:cNvSpPr txBox="1">
            <a:spLocks noChangeArrowheads="1"/>
          </p:cNvSpPr>
          <p:nvPr/>
        </p:nvSpPr>
        <p:spPr bwMode="auto">
          <a:xfrm>
            <a:off x="3059113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8</a:t>
            </a:r>
          </a:p>
        </p:txBody>
      </p:sp>
      <p:sp>
        <p:nvSpPr>
          <p:cNvPr id="33807" name="Text Box 14"/>
          <p:cNvSpPr txBox="1">
            <a:spLocks noChangeArrowheads="1"/>
          </p:cNvSpPr>
          <p:nvPr/>
        </p:nvSpPr>
        <p:spPr bwMode="auto">
          <a:xfrm>
            <a:off x="2339975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-4</a:t>
            </a:r>
          </a:p>
        </p:txBody>
      </p:sp>
      <p:sp>
        <p:nvSpPr>
          <p:cNvPr id="33808" name="Text Box 15"/>
          <p:cNvSpPr txBox="1">
            <a:spLocks noChangeArrowheads="1"/>
          </p:cNvSpPr>
          <p:nvPr/>
        </p:nvSpPr>
        <p:spPr bwMode="auto">
          <a:xfrm>
            <a:off x="3851275" y="52292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6</a:t>
            </a:r>
          </a:p>
        </p:txBody>
      </p:sp>
      <p:sp>
        <p:nvSpPr>
          <p:cNvPr id="33809" name="Text Box 16"/>
          <p:cNvSpPr txBox="1">
            <a:spLocks noChangeArrowheads="1"/>
          </p:cNvSpPr>
          <p:nvPr/>
        </p:nvSpPr>
        <p:spPr bwMode="auto">
          <a:xfrm>
            <a:off x="4716463" y="39338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</a:t>
            </a:r>
          </a:p>
        </p:txBody>
      </p:sp>
      <p:sp>
        <p:nvSpPr>
          <p:cNvPr id="33810" name="Text Box 17"/>
          <p:cNvSpPr txBox="1">
            <a:spLocks noChangeArrowheads="1"/>
          </p:cNvSpPr>
          <p:nvPr/>
        </p:nvSpPr>
        <p:spPr bwMode="auto">
          <a:xfrm>
            <a:off x="5580063" y="37893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-5</a:t>
            </a:r>
          </a:p>
        </p:txBody>
      </p:sp>
      <p:cxnSp>
        <p:nvCxnSpPr>
          <p:cNvPr id="33811" name="AutoShape 18"/>
          <p:cNvCxnSpPr>
            <a:cxnSpLocks noChangeShapeType="1"/>
            <a:stCxn id="33798" idx="7"/>
            <a:endCxn id="33797" idx="3"/>
          </p:cNvCxnSpPr>
          <p:nvPr/>
        </p:nvCxnSpPr>
        <p:spPr bwMode="auto">
          <a:xfrm flipV="1">
            <a:off x="2863850" y="2008188"/>
            <a:ext cx="13287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2" name="AutoShape 19"/>
          <p:cNvCxnSpPr>
            <a:cxnSpLocks noChangeShapeType="1"/>
            <a:stCxn id="33799" idx="1"/>
            <a:endCxn id="33797" idx="5"/>
          </p:cNvCxnSpPr>
          <p:nvPr/>
        </p:nvCxnSpPr>
        <p:spPr bwMode="auto">
          <a:xfrm flipH="1" flipV="1">
            <a:off x="4448175" y="2008188"/>
            <a:ext cx="13287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3" name="AutoShape 20"/>
          <p:cNvCxnSpPr>
            <a:cxnSpLocks noChangeShapeType="1"/>
            <a:stCxn id="33798" idx="4"/>
            <a:endCxn id="33800" idx="1"/>
          </p:cNvCxnSpPr>
          <p:nvPr/>
        </p:nvCxnSpPr>
        <p:spPr bwMode="auto">
          <a:xfrm>
            <a:off x="2736850" y="3429000"/>
            <a:ext cx="519113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4" name="AutoShape 21"/>
          <p:cNvCxnSpPr>
            <a:cxnSpLocks noChangeShapeType="1"/>
            <a:stCxn id="33800" idx="6"/>
            <a:endCxn id="33801" idx="2"/>
          </p:cNvCxnSpPr>
          <p:nvPr/>
        </p:nvCxnSpPr>
        <p:spPr bwMode="auto">
          <a:xfrm>
            <a:off x="3563938" y="5194300"/>
            <a:ext cx="15128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5" name="AutoShape 22"/>
          <p:cNvCxnSpPr>
            <a:cxnSpLocks noChangeShapeType="1"/>
            <a:stCxn id="33801" idx="7"/>
            <a:endCxn id="33799" idx="4"/>
          </p:cNvCxnSpPr>
          <p:nvPr/>
        </p:nvCxnSpPr>
        <p:spPr bwMode="auto">
          <a:xfrm flipV="1">
            <a:off x="5384800" y="3429000"/>
            <a:ext cx="520700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6" name="AutoShape 23"/>
          <p:cNvCxnSpPr>
            <a:cxnSpLocks noChangeShapeType="1"/>
            <a:stCxn id="33797" idx="4"/>
            <a:endCxn id="33797" idx="4"/>
          </p:cNvCxnSpPr>
          <p:nvPr/>
        </p:nvCxnSpPr>
        <p:spPr bwMode="auto">
          <a:xfrm>
            <a:off x="4321175" y="20605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7" name="AutoShape 24"/>
          <p:cNvCxnSpPr>
            <a:cxnSpLocks noChangeShapeType="1"/>
            <a:stCxn id="33797" idx="4"/>
            <a:endCxn id="33800" idx="0"/>
          </p:cNvCxnSpPr>
          <p:nvPr/>
        </p:nvCxnSpPr>
        <p:spPr bwMode="auto">
          <a:xfrm flipH="1">
            <a:off x="3384550" y="2060575"/>
            <a:ext cx="936625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8" name="AutoShape 25"/>
          <p:cNvCxnSpPr>
            <a:cxnSpLocks noChangeShapeType="1"/>
            <a:stCxn id="33797" idx="4"/>
            <a:endCxn id="33801" idx="0"/>
          </p:cNvCxnSpPr>
          <p:nvPr/>
        </p:nvCxnSpPr>
        <p:spPr bwMode="auto">
          <a:xfrm>
            <a:off x="4321175" y="2060575"/>
            <a:ext cx="936625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19" name="AutoShape 26"/>
          <p:cNvCxnSpPr>
            <a:cxnSpLocks noChangeShapeType="1"/>
            <a:stCxn id="33801" idx="1"/>
            <a:endCxn id="33798" idx="5"/>
          </p:cNvCxnSpPr>
          <p:nvPr/>
        </p:nvCxnSpPr>
        <p:spPr bwMode="auto">
          <a:xfrm flipH="1" flipV="1">
            <a:off x="2863850" y="3376613"/>
            <a:ext cx="2265363" cy="168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0" name="AutoShape 27"/>
          <p:cNvCxnSpPr>
            <a:cxnSpLocks noChangeShapeType="1"/>
            <a:stCxn id="33798" idx="6"/>
            <a:endCxn id="33799" idx="2"/>
          </p:cNvCxnSpPr>
          <p:nvPr/>
        </p:nvCxnSpPr>
        <p:spPr bwMode="auto">
          <a:xfrm>
            <a:off x="2916238" y="3249613"/>
            <a:ext cx="28082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21" name="Oval 28"/>
          <p:cNvSpPr>
            <a:spLocks noChangeArrowheads="1"/>
          </p:cNvSpPr>
          <p:nvPr/>
        </p:nvSpPr>
        <p:spPr bwMode="auto">
          <a:xfrm>
            <a:off x="900113" y="3068638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s</a:t>
            </a:r>
          </a:p>
        </p:txBody>
      </p:sp>
      <p:cxnSp>
        <p:nvCxnSpPr>
          <p:cNvPr id="33822" name="AutoShape 29"/>
          <p:cNvCxnSpPr>
            <a:cxnSpLocks noChangeShapeType="1"/>
            <a:stCxn id="33821" idx="7"/>
            <a:endCxn id="33797" idx="2"/>
          </p:cNvCxnSpPr>
          <p:nvPr/>
        </p:nvCxnSpPr>
        <p:spPr bwMode="auto">
          <a:xfrm rot="-5400000">
            <a:off x="2078832" y="1070769"/>
            <a:ext cx="1250950" cy="287178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3" name="AutoShape 30"/>
          <p:cNvCxnSpPr>
            <a:cxnSpLocks noChangeShapeType="1"/>
            <a:stCxn id="33821" idx="0"/>
            <a:endCxn id="33799" idx="0"/>
          </p:cNvCxnSpPr>
          <p:nvPr/>
        </p:nvCxnSpPr>
        <p:spPr bwMode="auto">
          <a:xfrm rot="5400000" flipV="1">
            <a:off x="3509963" y="674688"/>
            <a:ext cx="1587" cy="4789487"/>
          </a:xfrm>
          <a:prstGeom prst="curvedConnector3">
            <a:avLst>
              <a:gd name="adj1" fmla="val -1193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4" name="AutoShape 31"/>
          <p:cNvCxnSpPr>
            <a:cxnSpLocks noChangeShapeType="1"/>
            <a:stCxn id="33821" idx="6"/>
            <a:endCxn id="33798" idx="2"/>
          </p:cNvCxnSpPr>
          <p:nvPr/>
        </p:nvCxnSpPr>
        <p:spPr bwMode="auto">
          <a:xfrm flipV="1">
            <a:off x="1331913" y="3249613"/>
            <a:ext cx="1223962" cy="34925"/>
          </a:xfrm>
          <a:prstGeom prst="curvedConnector3">
            <a:avLst>
              <a:gd name="adj1" fmla="val 49935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5" name="AutoShape 32"/>
          <p:cNvCxnSpPr>
            <a:cxnSpLocks noChangeShapeType="1"/>
            <a:stCxn id="33821" idx="5"/>
            <a:endCxn id="33800" idx="2"/>
          </p:cNvCxnSpPr>
          <p:nvPr/>
        </p:nvCxnSpPr>
        <p:spPr bwMode="auto">
          <a:xfrm rot="16200000" flipH="1">
            <a:off x="1357313" y="3348038"/>
            <a:ext cx="1757362" cy="193516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826" name="AutoShape 33"/>
          <p:cNvCxnSpPr>
            <a:cxnSpLocks noChangeShapeType="1"/>
            <a:stCxn id="33821" idx="4"/>
            <a:endCxn id="33801" idx="4"/>
          </p:cNvCxnSpPr>
          <p:nvPr/>
        </p:nvCxnSpPr>
        <p:spPr bwMode="auto">
          <a:xfrm rot="16200000" flipH="1">
            <a:off x="2250282" y="2366169"/>
            <a:ext cx="1873250" cy="4141787"/>
          </a:xfrm>
          <a:prstGeom prst="curvedConnector3">
            <a:avLst>
              <a:gd name="adj1" fmla="val 143218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27" name="Text Box 34"/>
          <p:cNvSpPr txBox="1">
            <a:spLocks noChangeArrowheads="1"/>
          </p:cNvSpPr>
          <p:nvPr/>
        </p:nvSpPr>
        <p:spPr bwMode="auto">
          <a:xfrm>
            <a:off x="1403350" y="1341438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3828" name="Text Box 35"/>
          <p:cNvSpPr txBox="1">
            <a:spLocks noChangeArrowheads="1"/>
          </p:cNvSpPr>
          <p:nvPr/>
        </p:nvSpPr>
        <p:spPr bwMode="auto">
          <a:xfrm>
            <a:off x="1835150" y="18446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3829" name="Text Box 36"/>
          <p:cNvSpPr txBox="1">
            <a:spLocks noChangeArrowheads="1"/>
          </p:cNvSpPr>
          <p:nvPr/>
        </p:nvSpPr>
        <p:spPr bwMode="auto">
          <a:xfrm>
            <a:off x="1619250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3830" name="Text Box 37"/>
          <p:cNvSpPr txBox="1">
            <a:spLocks noChangeArrowheads="1"/>
          </p:cNvSpPr>
          <p:nvPr/>
        </p:nvSpPr>
        <p:spPr bwMode="auto">
          <a:xfrm>
            <a:off x="1619250" y="43656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3831" name="Text Box 38"/>
          <p:cNvSpPr txBox="1">
            <a:spLocks noChangeArrowheads="1"/>
          </p:cNvSpPr>
          <p:nvPr/>
        </p:nvSpPr>
        <p:spPr bwMode="auto">
          <a:xfrm>
            <a:off x="2700338" y="5805488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3832" name="Text Box 39"/>
          <p:cNvSpPr txBox="1">
            <a:spLocks noChangeArrowheads="1"/>
          </p:cNvSpPr>
          <p:nvPr/>
        </p:nvSpPr>
        <p:spPr bwMode="auto">
          <a:xfrm>
            <a:off x="6372225" y="2060575"/>
            <a:ext cx="252095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执行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</a:rPr>
              <a:t>Bellman-Ford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算法，得到自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</a:rPr>
              <a:t>s</a:t>
            </a: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出发每一点的最短距离。</a:t>
            </a:r>
          </a:p>
        </p:txBody>
      </p:sp>
    </p:spTree>
    <p:extLst>
      <p:ext uri="{BB962C8B-B14F-4D97-AF65-F5344CB8AC3E}">
        <p14:creationId xmlns:p14="http://schemas.microsoft.com/office/powerpoint/2010/main" val="42381307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D57E249-5C74-483A-A2AF-D92FD0CAFFE9}" type="slidenum">
              <a:rPr lang="en-US" altLang="zh-TW"/>
              <a:pPr/>
              <a:t>118</a:t>
            </a:fld>
            <a:endParaRPr lang="en-US" altLang="zh-TW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Johnson’s algorithm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sp>
        <p:nvSpPr>
          <p:cNvPr id="34821" name="Oval 4"/>
          <p:cNvSpPr>
            <a:spLocks noChangeArrowheads="1"/>
          </p:cNvSpPr>
          <p:nvPr/>
        </p:nvSpPr>
        <p:spPr bwMode="auto">
          <a:xfrm>
            <a:off x="4140200" y="1700213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-1</a:t>
            </a:r>
          </a:p>
        </p:txBody>
      </p:sp>
      <p:sp>
        <p:nvSpPr>
          <p:cNvPr id="34822" name="Oval 5"/>
          <p:cNvSpPr>
            <a:spLocks noChangeArrowheads="1"/>
          </p:cNvSpPr>
          <p:nvPr/>
        </p:nvSpPr>
        <p:spPr bwMode="auto">
          <a:xfrm>
            <a:off x="2555875" y="306863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</a:t>
            </a:r>
          </a:p>
        </p:txBody>
      </p:sp>
      <p:sp>
        <p:nvSpPr>
          <p:cNvPr id="34823" name="Oval 6"/>
          <p:cNvSpPr>
            <a:spLocks noChangeArrowheads="1"/>
          </p:cNvSpPr>
          <p:nvPr/>
        </p:nvSpPr>
        <p:spPr bwMode="auto">
          <a:xfrm>
            <a:off x="5724525" y="3068638"/>
            <a:ext cx="3603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-5</a:t>
            </a:r>
          </a:p>
        </p:txBody>
      </p:sp>
      <p:sp>
        <p:nvSpPr>
          <p:cNvPr id="34824" name="Oval 7"/>
          <p:cNvSpPr>
            <a:spLocks noChangeArrowheads="1"/>
          </p:cNvSpPr>
          <p:nvPr/>
        </p:nvSpPr>
        <p:spPr bwMode="auto">
          <a:xfrm>
            <a:off x="3203575" y="501332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-4</a:t>
            </a:r>
          </a:p>
        </p:txBody>
      </p:sp>
      <p:sp>
        <p:nvSpPr>
          <p:cNvPr id="34825" name="Oval 8"/>
          <p:cNvSpPr>
            <a:spLocks noChangeArrowheads="1"/>
          </p:cNvSpPr>
          <p:nvPr/>
        </p:nvSpPr>
        <p:spPr bwMode="auto">
          <a:xfrm>
            <a:off x="5076825" y="5013325"/>
            <a:ext cx="3603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</a:t>
            </a:r>
          </a:p>
        </p:txBody>
      </p:sp>
      <p:sp>
        <p:nvSpPr>
          <p:cNvPr id="34826" name="Text Box 9"/>
          <p:cNvSpPr txBox="1">
            <a:spLocks noChangeArrowheads="1"/>
          </p:cNvSpPr>
          <p:nvPr/>
        </p:nvSpPr>
        <p:spPr bwMode="auto">
          <a:xfrm>
            <a:off x="2843213" y="23495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34827" name="Text Box 10"/>
          <p:cNvSpPr txBox="1">
            <a:spLocks noChangeArrowheads="1"/>
          </p:cNvSpPr>
          <p:nvPr/>
        </p:nvSpPr>
        <p:spPr bwMode="auto">
          <a:xfrm>
            <a:off x="3492500" y="2565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10</a:t>
            </a:r>
          </a:p>
        </p:txBody>
      </p:sp>
      <p:sp>
        <p:nvSpPr>
          <p:cNvPr id="34828" name="Text Box 11"/>
          <p:cNvSpPr txBox="1">
            <a:spLocks noChangeArrowheads="1"/>
          </p:cNvSpPr>
          <p:nvPr/>
        </p:nvSpPr>
        <p:spPr bwMode="auto">
          <a:xfrm>
            <a:off x="4932363" y="22764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4829" name="Text Box 12"/>
          <p:cNvSpPr txBox="1">
            <a:spLocks noChangeArrowheads="1"/>
          </p:cNvSpPr>
          <p:nvPr/>
        </p:nvSpPr>
        <p:spPr bwMode="auto">
          <a:xfrm>
            <a:off x="4067175" y="42211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4830" name="Text Box 13"/>
          <p:cNvSpPr txBox="1">
            <a:spLocks noChangeArrowheads="1"/>
          </p:cNvSpPr>
          <p:nvPr/>
        </p:nvSpPr>
        <p:spPr bwMode="auto">
          <a:xfrm>
            <a:off x="3059113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13</a:t>
            </a:r>
          </a:p>
        </p:txBody>
      </p:sp>
      <p:sp>
        <p:nvSpPr>
          <p:cNvPr id="34831" name="Text Box 14"/>
          <p:cNvSpPr txBox="1">
            <a:spLocks noChangeArrowheads="1"/>
          </p:cNvSpPr>
          <p:nvPr/>
        </p:nvSpPr>
        <p:spPr bwMode="auto">
          <a:xfrm>
            <a:off x="2339975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4832" name="Text Box 15"/>
          <p:cNvSpPr txBox="1">
            <a:spLocks noChangeArrowheads="1"/>
          </p:cNvSpPr>
          <p:nvPr/>
        </p:nvSpPr>
        <p:spPr bwMode="auto">
          <a:xfrm>
            <a:off x="3851275" y="52292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4833" name="Text Box 16"/>
          <p:cNvSpPr txBox="1">
            <a:spLocks noChangeArrowheads="1"/>
          </p:cNvSpPr>
          <p:nvPr/>
        </p:nvSpPr>
        <p:spPr bwMode="auto">
          <a:xfrm>
            <a:off x="4716463" y="39338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4834" name="Text Box 17"/>
          <p:cNvSpPr txBox="1">
            <a:spLocks noChangeArrowheads="1"/>
          </p:cNvSpPr>
          <p:nvPr/>
        </p:nvSpPr>
        <p:spPr bwMode="auto">
          <a:xfrm>
            <a:off x="5580063" y="37893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cxnSp>
        <p:nvCxnSpPr>
          <p:cNvPr id="34835" name="AutoShape 18"/>
          <p:cNvCxnSpPr>
            <a:cxnSpLocks noChangeShapeType="1"/>
            <a:stCxn id="34822" idx="7"/>
            <a:endCxn id="34821" idx="3"/>
          </p:cNvCxnSpPr>
          <p:nvPr/>
        </p:nvCxnSpPr>
        <p:spPr bwMode="auto">
          <a:xfrm flipV="1">
            <a:off x="2863850" y="2008188"/>
            <a:ext cx="13287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36" name="AutoShape 19"/>
          <p:cNvCxnSpPr>
            <a:cxnSpLocks noChangeShapeType="1"/>
            <a:stCxn id="34823" idx="1"/>
            <a:endCxn id="34821" idx="5"/>
          </p:cNvCxnSpPr>
          <p:nvPr/>
        </p:nvCxnSpPr>
        <p:spPr bwMode="auto">
          <a:xfrm flipH="1" flipV="1">
            <a:off x="4448175" y="2008188"/>
            <a:ext cx="13287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37" name="AutoShape 20"/>
          <p:cNvCxnSpPr>
            <a:cxnSpLocks noChangeShapeType="1"/>
            <a:stCxn id="34822" idx="4"/>
            <a:endCxn id="34824" idx="1"/>
          </p:cNvCxnSpPr>
          <p:nvPr/>
        </p:nvCxnSpPr>
        <p:spPr bwMode="auto">
          <a:xfrm>
            <a:off x="2736850" y="3429000"/>
            <a:ext cx="519113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38" name="AutoShape 21"/>
          <p:cNvCxnSpPr>
            <a:cxnSpLocks noChangeShapeType="1"/>
            <a:stCxn id="34824" idx="6"/>
            <a:endCxn id="34825" idx="2"/>
          </p:cNvCxnSpPr>
          <p:nvPr/>
        </p:nvCxnSpPr>
        <p:spPr bwMode="auto">
          <a:xfrm>
            <a:off x="3563938" y="5194300"/>
            <a:ext cx="15128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39" name="AutoShape 22"/>
          <p:cNvCxnSpPr>
            <a:cxnSpLocks noChangeShapeType="1"/>
            <a:stCxn id="34825" idx="7"/>
            <a:endCxn id="34823" idx="4"/>
          </p:cNvCxnSpPr>
          <p:nvPr/>
        </p:nvCxnSpPr>
        <p:spPr bwMode="auto">
          <a:xfrm flipV="1">
            <a:off x="5384800" y="3429000"/>
            <a:ext cx="520700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40" name="AutoShape 23"/>
          <p:cNvCxnSpPr>
            <a:cxnSpLocks noChangeShapeType="1"/>
            <a:stCxn id="34821" idx="4"/>
            <a:endCxn id="34821" idx="4"/>
          </p:cNvCxnSpPr>
          <p:nvPr/>
        </p:nvCxnSpPr>
        <p:spPr bwMode="auto">
          <a:xfrm>
            <a:off x="4321175" y="20605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41" name="AutoShape 24"/>
          <p:cNvCxnSpPr>
            <a:cxnSpLocks noChangeShapeType="1"/>
            <a:stCxn id="34821" idx="4"/>
            <a:endCxn id="34824" idx="0"/>
          </p:cNvCxnSpPr>
          <p:nvPr/>
        </p:nvCxnSpPr>
        <p:spPr bwMode="auto">
          <a:xfrm flipH="1">
            <a:off x="3384550" y="2060575"/>
            <a:ext cx="936625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42" name="AutoShape 25"/>
          <p:cNvCxnSpPr>
            <a:cxnSpLocks noChangeShapeType="1"/>
            <a:stCxn id="34821" idx="4"/>
            <a:endCxn id="34825" idx="0"/>
          </p:cNvCxnSpPr>
          <p:nvPr/>
        </p:nvCxnSpPr>
        <p:spPr bwMode="auto">
          <a:xfrm>
            <a:off x="4321175" y="2060575"/>
            <a:ext cx="936625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43" name="AutoShape 26"/>
          <p:cNvCxnSpPr>
            <a:cxnSpLocks noChangeShapeType="1"/>
            <a:stCxn id="34825" idx="1"/>
            <a:endCxn id="34822" idx="5"/>
          </p:cNvCxnSpPr>
          <p:nvPr/>
        </p:nvCxnSpPr>
        <p:spPr bwMode="auto">
          <a:xfrm flipH="1" flipV="1">
            <a:off x="2863850" y="3376613"/>
            <a:ext cx="2265363" cy="168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44" name="AutoShape 27"/>
          <p:cNvCxnSpPr>
            <a:cxnSpLocks noChangeShapeType="1"/>
            <a:stCxn id="34822" idx="6"/>
            <a:endCxn id="34823" idx="2"/>
          </p:cNvCxnSpPr>
          <p:nvPr/>
        </p:nvCxnSpPr>
        <p:spPr bwMode="auto">
          <a:xfrm>
            <a:off x="2916238" y="3249613"/>
            <a:ext cx="28082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45" name="Text Box 28"/>
          <p:cNvSpPr txBox="1">
            <a:spLocks noChangeArrowheads="1"/>
          </p:cNvSpPr>
          <p:nvPr/>
        </p:nvSpPr>
        <p:spPr bwMode="auto">
          <a:xfrm>
            <a:off x="6227763" y="2060575"/>
            <a:ext cx="2665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</a:rPr>
              <a:t>做完</a:t>
            </a:r>
            <a:r>
              <a:rPr lang="en-US" altLang="zh-TW" sz="2800">
                <a:latin typeface="Times New Roman" panose="02020603050405020304" pitchFamily="18" charset="0"/>
                <a:ea typeface="標楷體" panose="03000509000000000000" pitchFamily="65" charset="-120"/>
              </a:rPr>
              <a:t>reweighting</a:t>
            </a:r>
          </a:p>
        </p:txBody>
      </p:sp>
    </p:spTree>
    <p:extLst>
      <p:ext uri="{BB962C8B-B14F-4D97-AF65-F5344CB8AC3E}">
        <p14:creationId xmlns:p14="http://schemas.microsoft.com/office/powerpoint/2010/main" val="31320723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3584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A9A0AB4-D5C9-44DF-914B-F4AF1BE1CA03}" type="slidenum">
              <a:rPr lang="en-US" altLang="zh-TW"/>
              <a:pPr/>
              <a:t>119</a:t>
            </a:fld>
            <a:endParaRPr lang="en-US" altLang="zh-TW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Johnson’s algorithm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sp>
        <p:nvSpPr>
          <p:cNvPr id="35845" name="Oval 4"/>
          <p:cNvSpPr>
            <a:spLocks noChangeArrowheads="1"/>
          </p:cNvSpPr>
          <p:nvPr/>
        </p:nvSpPr>
        <p:spPr bwMode="auto">
          <a:xfrm>
            <a:off x="2627313" y="1916113"/>
            <a:ext cx="576262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2/1</a:t>
            </a:r>
          </a:p>
        </p:txBody>
      </p:sp>
      <p:sp>
        <p:nvSpPr>
          <p:cNvPr id="35846" name="Oval 5"/>
          <p:cNvSpPr>
            <a:spLocks noChangeArrowheads="1"/>
          </p:cNvSpPr>
          <p:nvPr/>
        </p:nvSpPr>
        <p:spPr bwMode="auto">
          <a:xfrm>
            <a:off x="1042988" y="3284538"/>
            <a:ext cx="576262" cy="3603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0/0</a:t>
            </a:r>
          </a:p>
        </p:txBody>
      </p:sp>
      <p:sp>
        <p:nvSpPr>
          <p:cNvPr id="35847" name="Oval 6"/>
          <p:cNvSpPr>
            <a:spLocks noChangeArrowheads="1"/>
          </p:cNvSpPr>
          <p:nvPr/>
        </p:nvSpPr>
        <p:spPr bwMode="auto">
          <a:xfrm>
            <a:off x="4211638" y="3284538"/>
            <a:ext cx="576262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2/-3</a:t>
            </a:r>
          </a:p>
        </p:txBody>
      </p:sp>
      <p:sp>
        <p:nvSpPr>
          <p:cNvPr id="35848" name="Oval 7"/>
          <p:cNvSpPr>
            <a:spLocks noChangeArrowheads="1"/>
          </p:cNvSpPr>
          <p:nvPr/>
        </p:nvSpPr>
        <p:spPr bwMode="auto">
          <a:xfrm>
            <a:off x="1619250" y="5229225"/>
            <a:ext cx="647700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0/-4</a:t>
            </a:r>
          </a:p>
        </p:txBody>
      </p:sp>
      <p:sp>
        <p:nvSpPr>
          <p:cNvPr id="35849" name="Oval 8"/>
          <p:cNvSpPr>
            <a:spLocks noChangeArrowheads="1"/>
          </p:cNvSpPr>
          <p:nvPr/>
        </p:nvSpPr>
        <p:spPr bwMode="auto">
          <a:xfrm>
            <a:off x="3779838" y="5229225"/>
            <a:ext cx="574675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2/0</a:t>
            </a:r>
          </a:p>
        </p:txBody>
      </p:sp>
      <p:sp>
        <p:nvSpPr>
          <p:cNvPr id="35850" name="Text Box 9"/>
          <p:cNvSpPr txBox="1">
            <a:spLocks noChangeArrowheads="1"/>
          </p:cNvSpPr>
          <p:nvPr/>
        </p:nvSpPr>
        <p:spPr bwMode="auto">
          <a:xfrm>
            <a:off x="1546225" y="2565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35851" name="Text Box 10"/>
          <p:cNvSpPr txBox="1">
            <a:spLocks noChangeArrowheads="1"/>
          </p:cNvSpPr>
          <p:nvPr/>
        </p:nvSpPr>
        <p:spPr bwMode="auto">
          <a:xfrm>
            <a:off x="1979613" y="27813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10</a:t>
            </a:r>
          </a:p>
        </p:txBody>
      </p:sp>
      <p:sp>
        <p:nvSpPr>
          <p:cNvPr id="35852" name="Text Box 11"/>
          <p:cNvSpPr txBox="1">
            <a:spLocks noChangeArrowheads="1"/>
          </p:cNvSpPr>
          <p:nvPr/>
        </p:nvSpPr>
        <p:spPr bwMode="auto">
          <a:xfrm>
            <a:off x="3635375" y="24923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5853" name="Text Box 12"/>
          <p:cNvSpPr txBox="1">
            <a:spLocks noChangeArrowheads="1"/>
          </p:cNvSpPr>
          <p:nvPr/>
        </p:nvSpPr>
        <p:spPr bwMode="auto">
          <a:xfrm>
            <a:off x="2770188" y="44370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5854" name="Text Box 13"/>
          <p:cNvSpPr txBox="1">
            <a:spLocks noChangeArrowheads="1"/>
          </p:cNvSpPr>
          <p:nvPr/>
        </p:nvSpPr>
        <p:spPr bwMode="auto">
          <a:xfrm>
            <a:off x="1762125" y="31400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13</a:t>
            </a:r>
          </a:p>
        </p:txBody>
      </p:sp>
      <p:sp>
        <p:nvSpPr>
          <p:cNvPr id="35855" name="Text Box 14"/>
          <p:cNvSpPr txBox="1">
            <a:spLocks noChangeArrowheads="1"/>
          </p:cNvSpPr>
          <p:nvPr/>
        </p:nvSpPr>
        <p:spPr bwMode="auto">
          <a:xfrm>
            <a:off x="1042988" y="43656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5856" name="Text Box 15"/>
          <p:cNvSpPr txBox="1">
            <a:spLocks noChangeArrowheads="1"/>
          </p:cNvSpPr>
          <p:nvPr/>
        </p:nvSpPr>
        <p:spPr bwMode="auto">
          <a:xfrm>
            <a:off x="2554288" y="54451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5857" name="Text Box 16"/>
          <p:cNvSpPr txBox="1">
            <a:spLocks noChangeArrowheads="1"/>
          </p:cNvSpPr>
          <p:nvPr/>
        </p:nvSpPr>
        <p:spPr bwMode="auto">
          <a:xfrm>
            <a:off x="3419475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5858" name="Text Box 17"/>
          <p:cNvSpPr txBox="1">
            <a:spLocks noChangeArrowheads="1"/>
          </p:cNvSpPr>
          <p:nvPr/>
        </p:nvSpPr>
        <p:spPr bwMode="auto">
          <a:xfrm>
            <a:off x="4284663" y="42211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cxnSp>
        <p:nvCxnSpPr>
          <p:cNvPr id="35859" name="AutoShape 18"/>
          <p:cNvCxnSpPr>
            <a:cxnSpLocks noChangeShapeType="1"/>
            <a:stCxn id="35846" idx="7"/>
            <a:endCxn id="35845" idx="3"/>
          </p:cNvCxnSpPr>
          <p:nvPr/>
        </p:nvCxnSpPr>
        <p:spPr bwMode="auto">
          <a:xfrm flipV="1">
            <a:off x="1535113" y="2224088"/>
            <a:ext cx="1176337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0" name="AutoShape 19"/>
          <p:cNvCxnSpPr>
            <a:cxnSpLocks noChangeShapeType="1"/>
            <a:stCxn id="35847" idx="1"/>
            <a:endCxn id="35845" idx="5"/>
          </p:cNvCxnSpPr>
          <p:nvPr/>
        </p:nvCxnSpPr>
        <p:spPr bwMode="auto">
          <a:xfrm flipH="1" flipV="1">
            <a:off x="3119438" y="2224088"/>
            <a:ext cx="1176337" cy="11128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1" name="AutoShape 20"/>
          <p:cNvCxnSpPr>
            <a:cxnSpLocks noChangeShapeType="1"/>
            <a:stCxn id="35846" idx="4"/>
            <a:endCxn id="35848" idx="1"/>
          </p:cNvCxnSpPr>
          <p:nvPr/>
        </p:nvCxnSpPr>
        <p:spPr bwMode="auto">
          <a:xfrm>
            <a:off x="1331913" y="3644900"/>
            <a:ext cx="382587" cy="1636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2" name="AutoShape 21"/>
          <p:cNvCxnSpPr>
            <a:cxnSpLocks noChangeShapeType="1"/>
            <a:stCxn id="35848" idx="6"/>
            <a:endCxn id="35849" idx="2"/>
          </p:cNvCxnSpPr>
          <p:nvPr/>
        </p:nvCxnSpPr>
        <p:spPr bwMode="auto">
          <a:xfrm>
            <a:off x="2266950" y="5410200"/>
            <a:ext cx="1512888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3" name="AutoShape 22"/>
          <p:cNvCxnSpPr>
            <a:cxnSpLocks noChangeShapeType="1"/>
            <a:stCxn id="35849" idx="7"/>
            <a:endCxn id="35847" idx="4"/>
          </p:cNvCxnSpPr>
          <p:nvPr/>
        </p:nvCxnSpPr>
        <p:spPr bwMode="auto">
          <a:xfrm flipV="1">
            <a:off x="4270375" y="3644900"/>
            <a:ext cx="230188" cy="1636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4" name="AutoShape 23"/>
          <p:cNvCxnSpPr>
            <a:cxnSpLocks noChangeShapeType="1"/>
            <a:stCxn id="35845" idx="4"/>
            <a:endCxn id="35845" idx="4"/>
          </p:cNvCxnSpPr>
          <p:nvPr/>
        </p:nvCxnSpPr>
        <p:spPr bwMode="auto">
          <a:xfrm>
            <a:off x="2916238" y="22764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5" name="AutoShape 24"/>
          <p:cNvCxnSpPr>
            <a:cxnSpLocks noChangeShapeType="1"/>
            <a:stCxn id="35845" idx="4"/>
            <a:endCxn id="35848" idx="0"/>
          </p:cNvCxnSpPr>
          <p:nvPr/>
        </p:nvCxnSpPr>
        <p:spPr bwMode="auto">
          <a:xfrm flipH="1">
            <a:off x="1943100" y="2276475"/>
            <a:ext cx="973138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6" name="AutoShape 25"/>
          <p:cNvCxnSpPr>
            <a:cxnSpLocks noChangeShapeType="1"/>
            <a:stCxn id="35845" idx="4"/>
            <a:endCxn id="35849" idx="0"/>
          </p:cNvCxnSpPr>
          <p:nvPr/>
        </p:nvCxnSpPr>
        <p:spPr bwMode="auto">
          <a:xfrm>
            <a:off x="2916238" y="2276475"/>
            <a:ext cx="1150937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7" name="AutoShape 26"/>
          <p:cNvCxnSpPr>
            <a:cxnSpLocks noChangeShapeType="1"/>
            <a:stCxn id="35849" idx="1"/>
            <a:endCxn id="35846" idx="5"/>
          </p:cNvCxnSpPr>
          <p:nvPr/>
        </p:nvCxnSpPr>
        <p:spPr bwMode="auto">
          <a:xfrm flipH="1" flipV="1">
            <a:off x="1535113" y="3592513"/>
            <a:ext cx="2328862" cy="168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8" name="AutoShape 27"/>
          <p:cNvCxnSpPr>
            <a:cxnSpLocks noChangeShapeType="1"/>
            <a:stCxn id="35846" idx="6"/>
            <a:endCxn id="35847" idx="2"/>
          </p:cNvCxnSpPr>
          <p:nvPr/>
        </p:nvCxnSpPr>
        <p:spPr bwMode="auto">
          <a:xfrm>
            <a:off x="1619250" y="3465513"/>
            <a:ext cx="25923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869" name="Text Box 28"/>
          <p:cNvSpPr txBox="1">
            <a:spLocks noChangeArrowheads="1"/>
          </p:cNvSpPr>
          <p:nvPr/>
        </p:nvSpPr>
        <p:spPr bwMode="auto">
          <a:xfrm>
            <a:off x="4859338" y="1989138"/>
            <a:ext cx="3889375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红线部分是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Shortest-paths tree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b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点的数字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a/b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代表自出发点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绿色点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出发，到达该点的最短</a:t>
            </a:r>
            <a:r>
              <a:rPr lang="zh-CN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路径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(Reweighting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后的图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/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原图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2294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图的表示：邻表矩阵</a:t>
            </a:r>
            <a:endParaRPr lang="en-US" altLang="zh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68313" y="1341438"/>
                <a:ext cx="8229600" cy="4525962"/>
              </a:xfrm>
            </p:spPr>
            <p:txBody>
              <a:bodyPr/>
              <a:lstStyle/>
              <a:p>
                <a:pPr eaLnBrk="1" hangingPunct="1"/>
                <a:endParaRPr lang="en-US" altLang="zh-CN" dirty="0"/>
              </a:p>
              <a:p>
                <a:pPr eaLnBrk="1" hangingPunct="1"/>
                <a:r>
                  <a:rPr lang="zh-CN" altLang="en-US" dirty="0"/>
                  <a:t>一个图的邻接矩阵需要占用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的存储容量，与边数无关。</a:t>
                </a:r>
                <a:endParaRPr lang="en-US" altLang="zh-CN" dirty="0"/>
              </a:p>
              <a:p>
                <a:pPr eaLnBrk="1" hangingPunct="1"/>
                <a:endParaRPr lang="en-US" altLang="zh-CN" dirty="0"/>
              </a:p>
              <a:p>
                <a:pPr eaLnBrk="1" hangingPunct="1"/>
                <a:r>
                  <a:rPr lang="zh-CN" altLang="en-US" dirty="0"/>
                  <a:t>在无向图的有些应用中，为了节省存储空间可以只存储上三角或者下三角矩阵；</a:t>
                </a:r>
              </a:p>
              <a:p>
                <a:pPr eaLnBrk="1" hangingPunct="1"/>
                <a:endParaRPr lang="zh-CN" altLang="en-US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权重图</a:t>
                </a:r>
                <a:r>
                  <a:rPr lang="zh-CN" altLang="en-US" b="1" dirty="0"/>
                  <a:t>： </a:t>
                </a:r>
                <a:r>
                  <a:rPr lang="zh-CN" altLang="en-US" dirty="0"/>
                  <a:t>边的权重可以用矩阵元素存储；</a:t>
                </a:r>
              </a:p>
              <a:p>
                <a:pPr eaLnBrk="1" hangingPunct="1"/>
                <a:endParaRPr lang="zh-CN" altLang="en-US" dirty="0"/>
              </a:p>
              <a:p>
                <a:pPr eaLnBrk="1" hangingPunct="1"/>
                <a:r>
                  <a:rPr lang="zh-CN" altLang="en-US" dirty="0"/>
                  <a:t>对于非加权图用一个二进制位来表示是否有边可以节省存储空间。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81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341438"/>
                <a:ext cx="8229600" cy="4525962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3686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2E6E948-054F-4CC9-84FD-6D3355E6C4E0}" type="slidenum">
              <a:rPr lang="en-US" altLang="zh-TW"/>
              <a:pPr/>
              <a:t>120</a:t>
            </a:fld>
            <a:endParaRPr lang="en-US" altLang="zh-TW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Johnson’s algorithm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sp>
        <p:nvSpPr>
          <p:cNvPr id="36869" name="Oval 3"/>
          <p:cNvSpPr>
            <a:spLocks noChangeArrowheads="1"/>
          </p:cNvSpPr>
          <p:nvPr/>
        </p:nvSpPr>
        <p:spPr bwMode="auto">
          <a:xfrm>
            <a:off x="4140200" y="1700213"/>
            <a:ext cx="576263" cy="3603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0/0</a:t>
            </a:r>
          </a:p>
        </p:txBody>
      </p:sp>
      <p:sp>
        <p:nvSpPr>
          <p:cNvPr id="36870" name="Oval 4"/>
          <p:cNvSpPr>
            <a:spLocks noChangeArrowheads="1"/>
          </p:cNvSpPr>
          <p:nvPr/>
        </p:nvSpPr>
        <p:spPr bwMode="auto">
          <a:xfrm>
            <a:off x="2268538" y="3068638"/>
            <a:ext cx="647700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2/3</a:t>
            </a:r>
          </a:p>
        </p:txBody>
      </p:sp>
      <p:sp>
        <p:nvSpPr>
          <p:cNvPr id="36871" name="Oval 5"/>
          <p:cNvSpPr>
            <a:spLocks noChangeArrowheads="1"/>
          </p:cNvSpPr>
          <p:nvPr/>
        </p:nvSpPr>
        <p:spPr bwMode="auto">
          <a:xfrm>
            <a:off x="5724525" y="306863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0/-4</a:t>
            </a:r>
          </a:p>
        </p:txBody>
      </p:sp>
      <p:sp>
        <p:nvSpPr>
          <p:cNvPr id="36872" name="Oval 6"/>
          <p:cNvSpPr>
            <a:spLocks noChangeArrowheads="1"/>
          </p:cNvSpPr>
          <p:nvPr/>
        </p:nvSpPr>
        <p:spPr bwMode="auto">
          <a:xfrm>
            <a:off x="3203575" y="5013325"/>
            <a:ext cx="647700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2/-1</a:t>
            </a:r>
          </a:p>
        </p:txBody>
      </p:sp>
      <p:sp>
        <p:nvSpPr>
          <p:cNvPr id="36873" name="Oval 7"/>
          <p:cNvSpPr>
            <a:spLocks noChangeArrowheads="1"/>
          </p:cNvSpPr>
          <p:nvPr/>
        </p:nvSpPr>
        <p:spPr bwMode="auto">
          <a:xfrm>
            <a:off x="5076825" y="5013325"/>
            <a:ext cx="503238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0/1</a:t>
            </a:r>
          </a:p>
        </p:txBody>
      </p:sp>
      <p:sp>
        <p:nvSpPr>
          <p:cNvPr id="36874" name="Text Box 8"/>
          <p:cNvSpPr txBox="1">
            <a:spLocks noChangeArrowheads="1"/>
          </p:cNvSpPr>
          <p:nvPr/>
        </p:nvSpPr>
        <p:spPr bwMode="auto">
          <a:xfrm>
            <a:off x="2843213" y="23495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36875" name="Text Box 9"/>
          <p:cNvSpPr txBox="1">
            <a:spLocks noChangeArrowheads="1"/>
          </p:cNvSpPr>
          <p:nvPr/>
        </p:nvSpPr>
        <p:spPr bwMode="auto">
          <a:xfrm>
            <a:off x="3492500" y="2565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10</a:t>
            </a:r>
          </a:p>
        </p:txBody>
      </p:sp>
      <p:sp>
        <p:nvSpPr>
          <p:cNvPr id="36876" name="Text Box 10"/>
          <p:cNvSpPr txBox="1">
            <a:spLocks noChangeArrowheads="1"/>
          </p:cNvSpPr>
          <p:nvPr/>
        </p:nvSpPr>
        <p:spPr bwMode="auto">
          <a:xfrm>
            <a:off x="4932363" y="22764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6877" name="Text Box 11"/>
          <p:cNvSpPr txBox="1">
            <a:spLocks noChangeArrowheads="1"/>
          </p:cNvSpPr>
          <p:nvPr/>
        </p:nvSpPr>
        <p:spPr bwMode="auto">
          <a:xfrm>
            <a:off x="4067175" y="42211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6878" name="Text Box 12"/>
          <p:cNvSpPr txBox="1">
            <a:spLocks noChangeArrowheads="1"/>
          </p:cNvSpPr>
          <p:nvPr/>
        </p:nvSpPr>
        <p:spPr bwMode="auto">
          <a:xfrm>
            <a:off x="3059113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13</a:t>
            </a:r>
          </a:p>
        </p:txBody>
      </p:sp>
      <p:sp>
        <p:nvSpPr>
          <p:cNvPr id="36879" name="Text Box 13"/>
          <p:cNvSpPr txBox="1">
            <a:spLocks noChangeArrowheads="1"/>
          </p:cNvSpPr>
          <p:nvPr/>
        </p:nvSpPr>
        <p:spPr bwMode="auto">
          <a:xfrm>
            <a:off x="2339975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6880" name="Text Box 14"/>
          <p:cNvSpPr txBox="1">
            <a:spLocks noChangeArrowheads="1"/>
          </p:cNvSpPr>
          <p:nvPr/>
        </p:nvSpPr>
        <p:spPr bwMode="auto">
          <a:xfrm>
            <a:off x="3851275" y="52292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6881" name="Text Box 15"/>
          <p:cNvSpPr txBox="1">
            <a:spLocks noChangeArrowheads="1"/>
          </p:cNvSpPr>
          <p:nvPr/>
        </p:nvSpPr>
        <p:spPr bwMode="auto">
          <a:xfrm>
            <a:off x="4716463" y="39338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6882" name="Text Box 16"/>
          <p:cNvSpPr txBox="1">
            <a:spLocks noChangeArrowheads="1"/>
          </p:cNvSpPr>
          <p:nvPr/>
        </p:nvSpPr>
        <p:spPr bwMode="auto">
          <a:xfrm>
            <a:off x="5580063" y="37893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cxnSp>
        <p:nvCxnSpPr>
          <p:cNvPr id="36883" name="AutoShape 17"/>
          <p:cNvCxnSpPr>
            <a:cxnSpLocks noChangeShapeType="1"/>
            <a:stCxn id="36870" idx="7"/>
            <a:endCxn id="36869" idx="3"/>
          </p:cNvCxnSpPr>
          <p:nvPr/>
        </p:nvCxnSpPr>
        <p:spPr bwMode="auto">
          <a:xfrm flipV="1">
            <a:off x="2820988" y="2008188"/>
            <a:ext cx="1403350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84" name="AutoShape 18"/>
          <p:cNvCxnSpPr>
            <a:cxnSpLocks noChangeShapeType="1"/>
            <a:stCxn id="36871" idx="1"/>
            <a:endCxn id="36869" idx="5"/>
          </p:cNvCxnSpPr>
          <p:nvPr/>
        </p:nvCxnSpPr>
        <p:spPr bwMode="auto">
          <a:xfrm flipH="1" flipV="1">
            <a:off x="4632325" y="2008188"/>
            <a:ext cx="11763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85" name="AutoShape 19"/>
          <p:cNvCxnSpPr>
            <a:cxnSpLocks noChangeShapeType="1"/>
            <a:stCxn id="36870" idx="4"/>
            <a:endCxn id="36872" idx="1"/>
          </p:cNvCxnSpPr>
          <p:nvPr/>
        </p:nvCxnSpPr>
        <p:spPr bwMode="auto">
          <a:xfrm>
            <a:off x="2592388" y="3429000"/>
            <a:ext cx="706437" cy="1636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86" name="AutoShape 20"/>
          <p:cNvCxnSpPr>
            <a:cxnSpLocks noChangeShapeType="1"/>
            <a:stCxn id="36872" idx="6"/>
            <a:endCxn id="36873" idx="2"/>
          </p:cNvCxnSpPr>
          <p:nvPr/>
        </p:nvCxnSpPr>
        <p:spPr bwMode="auto">
          <a:xfrm>
            <a:off x="3851275" y="5194300"/>
            <a:ext cx="12255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87" name="AutoShape 21"/>
          <p:cNvCxnSpPr>
            <a:cxnSpLocks noChangeShapeType="1"/>
            <a:stCxn id="36873" idx="7"/>
            <a:endCxn id="36871" idx="4"/>
          </p:cNvCxnSpPr>
          <p:nvPr/>
        </p:nvCxnSpPr>
        <p:spPr bwMode="auto">
          <a:xfrm flipV="1">
            <a:off x="5507038" y="3429000"/>
            <a:ext cx="506412" cy="1636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88" name="AutoShape 22"/>
          <p:cNvCxnSpPr>
            <a:cxnSpLocks noChangeShapeType="1"/>
            <a:stCxn id="36869" idx="4"/>
            <a:endCxn id="36869" idx="4"/>
          </p:cNvCxnSpPr>
          <p:nvPr/>
        </p:nvCxnSpPr>
        <p:spPr bwMode="auto">
          <a:xfrm>
            <a:off x="4429125" y="20605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89" name="AutoShape 23"/>
          <p:cNvCxnSpPr>
            <a:cxnSpLocks noChangeShapeType="1"/>
            <a:stCxn id="36869" idx="4"/>
            <a:endCxn id="36872" idx="0"/>
          </p:cNvCxnSpPr>
          <p:nvPr/>
        </p:nvCxnSpPr>
        <p:spPr bwMode="auto">
          <a:xfrm flipH="1">
            <a:off x="3527425" y="2060575"/>
            <a:ext cx="901700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90" name="AutoShape 24"/>
          <p:cNvCxnSpPr>
            <a:cxnSpLocks noChangeShapeType="1"/>
            <a:stCxn id="36869" idx="4"/>
            <a:endCxn id="36873" idx="0"/>
          </p:cNvCxnSpPr>
          <p:nvPr/>
        </p:nvCxnSpPr>
        <p:spPr bwMode="auto">
          <a:xfrm>
            <a:off x="4429125" y="2060575"/>
            <a:ext cx="900113" cy="29527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91" name="AutoShape 25"/>
          <p:cNvCxnSpPr>
            <a:cxnSpLocks noChangeShapeType="1"/>
            <a:stCxn id="36873" idx="1"/>
            <a:endCxn id="36870" idx="5"/>
          </p:cNvCxnSpPr>
          <p:nvPr/>
        </p:nvCxnSpPr>
        <p:spPr bwMode="auto">
          <a:xfrm flipH="1" flipV="1">
            <a:off x="2820988" y="3376613"/>
            <a:ext cx="2328862" cy="16891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92" name="AutoShape 26"/>
          <p:cNvCxnSpPr>
            <a:cxnSpLocks noChangeShapeType="1"/>
            <a:stCxn id="36870" idx="6"/>
            <a:endCxn id="36871" idx="2"/>
          </p:cNvCxnSpPr>
          <p:nvPr/>
        </p:nvCxnSpPr>
        <p:spPr bwMode="auto">
          <a:xfrm>
            <a:off x="2916238" y="3249613"/>
            <a:ext cx="28082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913130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3789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3442685-EEFD-4B51-AF8D-AD87FFD5C081}" type="slidenum">
              <a:rPr lang="en-US" altLang="zh-TW"/>
              <a:pPr/>
              <a:t>121</a:t>
            </a:fld>
            <a:endParaRPr lang="en-US" altLang="zh-TW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Johnson’s algorithm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sp>
        <p:nvSpPr>
          <p:cNvPr id="37893" name="Oval 3"/>
          <p:cNvSpPr>
            <a:spLocks noChangeArrowheads="1"/>
          </p:cNvSpPr>
          <p:nvPr/>
        </p:nvSpPr>
        <p:spPr bwMode="auto">
          <a:xfrm>
            <a:off x="4140200" y="1700213"/>
            <a:ext cx="647700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0/4</a:t>
            </a:r>
          </a:p>
        </p:txBody>
      </p:sp>
      <p:sp>
        <p:nvSpPr>
          <p:cNvPr id="37894" name="Oval 4"/>
          <p:cNvSpPr>
            <a:spLocks noChangeArrowheads="1"/>
          </p:cNvSpPr>
          <p:nvPr/>
        </p:nvSpPr>
        <p:spPr bwMode="auto">
          <a:xfrm>
            <a:off x="2411413" y="3068638"/>
            <a:ext cx="504825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2/7</a:t>
            </a:r>
          </a:p>
        </p:txBody>
      </p:sp>
      <p:sp>
        <p:nvSpPr>
          <p:cNvPr id="37895" name="Oval 5"/>
          <p:cNvSpPr>
            <a:spLocks noChangeArrowheads="1"/>
          </p:cNvSpPr>
          <p:nvPr/>
        </p:nvSpPr>
        <p:spPr bwMode="auto">
          <a:xfrm>
            <a:off x="5724525" y="3068638"/>
            <a:ext cx="503238" cy="3603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0/0</a:t>
            </a:r>
          </a:p>
        </p:txBody>
      </p:sp>
      <p:sp>
        <p:nvSpPr>
          <p:cNvPr id="37896" name="Oval 6"/>
          <p:cNvSpPr>
            <a:spLocks noChangeArrowheads="1"/>
          </p:cNvSpPr>
          <p:nvPr/>
        </p:nvSpPr>
        <p:spPr bwMode="auto">
          <a:xfrm>
            <a:off x="2987675" y="5013325"/>
            <a:ext cx="576263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2/3</a:t>
            </a:r>
          </a:p>
        </p:txBody>
      </p:sp>
      <p:sp>
        <p:nvSpPr>
          <p:cNvPr id="37897" name="Oval 7"/>
          <p:cNvSpPr>
            <a:spLocks noChangeArrowheads="1"/>
          </p:cNvSpPr>
          <p:nvPr/>
        </p:nvSpPr>
        <p:spPr bwMode="auto">
          <a:xfrm>
            <a:off x="5076825" y="5013325"/>
            <a:ext cx="503238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0/5</a:t>
            </a:r>
          </a:p>
        </p:txBody>
      </p:sp>
      <p:sp>
        <p:nvSpPr>
          <p:cNvPr id="37898" name="Text Box 8"/>
          <p:cNvSpPr txBox="1">
            <a:spLocks noChangeArrowheads="1"/>
          </p:cNvSpPr>
          <p:nvPr/>
        </p:nvSpPr>
        <p:spPr bwMode="auto">
          <a:xfrm>
            <a:off x="2843213" y="23495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37899" name="Text Box 9"/>
          <p:cNvSpPr txBox="1">
            <a:spLocks noChangeArrowheads="1"/>
          </p:cNvSpPr>
          <p:nvPr/>
        </p:nvSpPr>
        <p:spPr bwMode="auto">
          <a:xfrm>
            <a:off x="3492500" y="2565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10</a:t>
            </a:r>
          </a:p>
        </p:txBody>
      </p:sp>
      <p:sp>
        <p:nvSpPr>
          <p:cNvPr id="37900" name="Text Box 10"/>
          <p:cNvSpPr txBox="1">
            <a:spLocks noChangeArrowheads="1"/>
          </p:cNvSpPr>
          <p:nvPr/>
        </p:nvSpPr>
        <p:spPr bwMode="auto">
          <a:xfrm>
            <a:off x="4932363" y="22764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7901" name="Text Box 11"/>
          <p:cNvSpPr txBox="1">
            <a:spLocks noChangeArrowheads="1"/>
          </p:cNvSpPr>
          <p:nvPr/>
        </p:nvSpPr>
        <p:spPr bwMode="auto">
          <a:xfrm>
            <a:off x="4067175" y="42211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7902" name="Text Box 12"/>
          <p:cNvSpPr txBox="1">
            <a:spLocks noChangeArrowheads="1"/>
          </p:cNvSpPr>
          <p:nvPr/>
        </p:nvSpPr>
        <p:spPr bwMode="auto">
          <a:xfrm>
            <a:off x="3059113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13</a:t>
            </a:r>
          </a:p>
        </p:txBody>
      </p:sp>
      <p:sp>
        <p:nvSpPr>
          <p:cNvPr id="37903" name="Text Box 13"/>
          <p:cNvSpPr txBox="1">
            <a:spLocks noChangeArrowheads="1"/>
          </p:cNvSpPr>
          <p:nvPr/>
        </p:nvSpPr>
        <p:spPr bwMode="auto">
          <a:xfrm>
            <a:off x="2339975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7904" name="Text Box 14"/>
          <p:cNvSpPr txBox="1">
            <a:spLocks noChangeArrowheads="1"/>
          </p:cNvSpPr>
          <p:nvPr/>
        </p:nvSpPr>
        <p:spPr bwMode="auto">
          <a:xfrm>
            <a:off x="3851275" y="52292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7905" name="Text Box 15"/>
          <p:cNvSpPr txBox="1">
            <a:spLocks noChangeArrowheads="1"/>
          </p:cNvSpPr>
          <p:nvPr/>
        </p:nvSpPr>
        <p:spPr bwMode="auto">
          <a:xfrm>
            <a:off x="4716463" y="39338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7906" name="Text Box 16"/>
          <p:cNvSpPr txBox="1">
            <a:spLocks noChangeArrowheads="1"/>
          </p:cNvSpPr>
          <p:nvPr/>
        </p:nvSpPr>
        <p:spPr bwMode="auto">
          <a:xfrm>
            <a:off x="5580063" y="37893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cxnSp>
        <p:nvCxnSpPr>
          <p:cNvPr id="37907" name="AutoShape 17"/>
          <p:cNvCxnSpPr>
            <a:cxnSpLocks noChangeShapeType="1"/>
            <a:stCxn id="37894" idx="7"/>
            <a:endCxn id="37893" idx="3"/>
          </p:cNvCxnSpPr>
          <p:nvPr/>
        </p:nvCxnSpPr>
        <p:spPr bwMode="auto">
          <a:xfrm flipV="1">
            <a:off x="2841625" y="2008188"/>
            <a:ext cx="1393825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08" name="AutoShape 18"/>
          <p:cNvCxnSpPr>
            <a:cxnSpLocks noChangeShapeType="1"/>
            <a:stCxn id="37895" idx="1"/>
            <a:endCxn id="37893" idx="5"/>
          </p:cNvCxnSpPr>
          <p:nvPr/>
        </p:nvCxnSpPr>
        <p:spPr bwMode="auto">
          <a:xfrm flipH="1" flipV="1">
            <a:off x="4692650" y="2008188"/>
            <a:ext cx="1104900" cy="11128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09" name="AutoShape 19"/>
          <p:cNvCxnSpPr>
            <a:cxnSpLocks noChangeShapeType="1"/>
            <a:stCxn id="37894" idx="4"/>
            <a:endCxn id="37896" idx="1"/>
          </p:cNvCxnSpPr>
          <p:nvPr/>
        </p:nvCxnSpPr>
        <p:spPr bwMode="auto">
          <a:xfrm>
            <a:off x="2663825" y="3429000"/>
            <a:ext cx="407988" cy="1636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10" name="AutoShape 20"/>
          <p:cNvCxnSpPr>
            <a:cxnSpLocks noChangeShapeType="1"/>
            <a:stCxn id="37896" idx="6"/>
            <a:endCxn id="37897" idx="2"/>
          </p:cNvCxnSpPr>
          <p:nvPr/>
        </p:nvCxnSpPr>
        <p:spPr bwMode="auto">
          <a:xfrm>
            <a:off x="3563938" y="5194300"/>
            <a:ext cx="15128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11" name="AutoShape 21"/>
          <p:cNvCxnSpPr>
            <a:cxnSpLocks noChangeShapeType="1"/>
            <a:stCxn id="37897" idx="7"/>
            <a:endCxn id="37895" idx="4"/>
          </p:cNvCxnSpPr>
          <p:nvPr/>
        </p:nvCxnSpPr>
        <p:spPr bwMode="auto">
          <a:xfrm flipV="1">
            <a:off x="5507038" y="3429000"/>
            <a:ext cx="469900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12" name="AutoShape 22"/>
          <p:cNvCxnSpPr>
            <a:cxnSpLocks noChangeShapeType="1"/>
            <a:stCxn id="37893" idx="4"/>
            <a:endCxn id="37893" idx="4"/>
          </p:cNvCxnSpPr>
          <p:nvPr/>
        </p:nvCxnSpPr>
        <p:spPr bwMode="auto">
          <a:xfrm>
            <a:off x="4464050" y="20605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13" name="AutoShape 23"/>
          <p:cNvCxnSpPr>
            <a:cxnSpLocks noChangeShapeType="1"/>
            <a:stCxn id="37893" idx="4"/>
            <a:endCxn id="37896" idx="0"/>
          </p:cNvCxnSpPr>
          <p:nvPr/>
        </p:nvCxnSpPr>
        <p:spPr bwMode="auto">
          <a:xfrm flipH="1">
            <a:off x="3276600" y="2060575"/>
            <a:ext cx="1187450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14" name="AutoShape 24"/>
          <p:cNvCxnSpPr>
            <a:cxnSpLocks noChangeShapeType="1"/>
            <a:stCxn id="37893" idx="4"/>
            <a:endCxn id="37897" idx="0"/>
          </p:cNvCxnSpPr>
          <p:nvPr/>
        </p:nvCxnSpPr>
        <p:spPr bwMode="auto">
          <a:xfrm>
            <a:off x="4464050" y="2060575"/>
            <a:ext cx="865188" cy="29527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15" name="AutoShape 25"/>
          <p:cNvCxnSpPr>
            <a:cxnSpLocks noChangeShapeType="1"/>
            <a:stCxn id="37897" idx="1"/>
            <a:endCxn id="37894" idx="5"/>
          </p:cNvCxnSpPr>
          <p:nvPr/>
        </p:nvCxnSpPr>
        <p:spPr bwMode="auto">
          <a:xfrm flipH="1" flipV="1">
            <a:off x="2841625" y="3376613"/>
            <a:ext cx="2308225" cy="16891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16" name="AutoShape 26"/>
          <p:cNvCxnSpPr>
            <a:cxnSpLocks noChangeShapeType="1"/>
            <a:stCxn id="37894" idx="6"/>
            <a:endCxn id="37895" idx="2"/>
          </p:cNvCxnSpPr>
          <p:nvPr/>
        </p:nvCxnSpPr>
        <p:spPr bwMode="auto">
          <a:xfrm>
            <a:off x="2916238" y="3249613"/>
            <a:ext cx="28082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93972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3891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6BC060E-9D9A-4B3F-ADDF-6CAA6A810373}" type="slidenum">
              <a:rPr lang="en-US" altLang="zh-TW"/>
              <a:pPr/>
              <a:t>122</a:t>
            </a:fld>
            <a:endParaRPr lang="en-US" altLang="zh-TW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Johnson’s algorithm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sp>
        <p:nvSpPr>
          <p:cNvPr id="38917" name="Oval 3"/>
          <p:cNvSpPr>
            <a:spLocks noChangeArrowheads="1"/>
          </p:cNvSpPr>
          <p:nvPr/>
        </p:nvSpPr>
        <p:spPr bwMode="auto">
          <a:xfrm>
            <a:off x="4140200" y="1700213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0/-1</a:t>
            </a:r>
          </a:p>
        </p:txBody>
      </p:sp>
      <p:sp>
        <p:nvSpPr>
          <p:cNvPr id="38918" name="Oval 4"/>
          <p:cNvSpPr>
            <a:spLocks noChangeArrowheads="1"/>
          </p:cNvSpPr>
          <p:nvPr/>
        </p:nvSpPr>
        <p:spPr bwMode="auto">
          <a:xfrm>
            <a:off x="2339975" y="306863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2/2</a:t>
            </a:r>
          </a:p>
        </p:txBody>
      </p:sp>
      <p:sp>
        <p:nvSpPr>
          <p:cNvPr id="38919" name="Oval 5"/>
          <p:cNvSpPr>
            <a:spLocks noChangeArrowheads="1"/>
          </p:cNvSpPr>
          <p:nvPr/>
        </p:nvSpPr>
        <p:spPr bwMode="auto">
          <a:xfrm>
            <a:off x="5724525" y="306863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0/-5</a:t>
            </a:r>
          </a:p>
        </p:txBody>
      </p:sp>
      <p:sp>
        <p:nvSpPr>
          <p:cNvPr id="38920" name="Oval 6"/>
          <p:cNvSpPr>
            <a:spLocks noChangeArrowheads="1"/>
          </p:cNvSpPr>
          <p:nvPr/>
        </p:nvSpPr>
        <p:spPr bwMode="auto">
          <a:xfrm>
            <a:off x="2916238" y="5013325"/>
            <a:ext cx="647700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2/-2</a:t>
            </a:r>
          </a:p>
        </p:txBody>
      </p:sp>
      <p:sp>
        <p:nvSpPr>
          <p:cNvPr id="38921" name="Oval 7"/>
          <p:cNvSpPr>
            <a:spLocks noChangeArrowheads="1"/>
          </p:cNvSpPr>
          <p:nvPr/>
        </p:nvSpPr>
        <p:spPr bwMode="auto">
          <a:xfrm>
            <a:off x="5076825" y="5013325"/>
            <a:ext cx="503238" cy="3603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0/0</a:t>
            </a:r>
          </a:p>
        </p:txBody>
      </p:sp>
      <p:sp>
        <p:nvSpPr>
          <p:cNvPr id="38922" name="Text Box 8"/>
          <p:cNvSpPr txBox="1">
            <a:spLocks noChangeArrowheads="1"/>
          </p:cNvSpPr>
          <p:nvPr/>
        </p:nvSpPr>
        <p:spPr bwMode="auto">
          <a:xfrm>
            <a:off x="2843213" y="23495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38923" name="Text Box 9"/>
          <p:cNvSpPr txBox="1">
            <a:spLocks noChangeArrowheads="1"/>
          </p:cNvSpPr>
          <p:nvPr/>
        </p:nvSpPr>
        <p:spPr bwMode="auto">
          <a:xfrm>
            <a:off x="3492500" y="2565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10</a:t>
            </a:r>
          </a:p>
        </p:txBody>
      </p:sp>
      <p:sp>
        <p:nvSpPr>
          <p:cNvPr id="38924" name="Text Box 10"/>
          <p:cNvSpPr txBox="1">
            <a:spLocks noChangeArrowheads="1"/>
          </p:cNvSpPr>
          <p:nvPr/>
        </p:nvSpPr>
        <p:spPr bwMode="auto">
          <a:xfrm>
            <a:off x="4932363" y="22764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8925" name="Text Box 11"/>
          <p:cNvSpPr txBox="1">
            <a:spLocks noChangeArrowheads="1"/>
          </p:cNvSpPr>
          <p:nvPr/>
        </p:nvSpPr>
        <p:spPr bwMode="auto">
          <a:xfrm>
            <a:off x="4067175" y="42211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8926" name="Text Box 12"/>
          <p:cNvSpPr txBox="1">
            <a:spLocks noChangeArrowheads="1"/>
          </p:cNvSpPr>
          <p:nvPr/>
        </p:nvSpPr>
        <p:spPr bwMode="auto">
          <a:xfrm>
            <a:off x="3059113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13</a:t>
            </a:r>
          </a:p>
        </p:txBody>
      </p:sp>
      <p:sp>
        <p:nvSpPr>
          <p:cNvPr id="38927" name="Text Box 13"/>
          <p:cNvSpPr txBox="1">
            <a:spLocks noChangeArrowheads="1"/>
          </p:cNvSpPr>
          <p:nvPr/>
        </p:nvSpPr>
        <p:spPr bwMode="auto">
          <a:xfrm>
            <a:off x="2339975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8928" name="Text Box 14"/>
          <p:cNvSpPr txBox="1">
            <a:spLocks noChangeArrowheads="1"/>
          </p:cNvSpPr>
          <p:nvPr/>
        </p:nvSpPr>
        <p:spPr bwMode="auto">
          <a:xfrm>
            <a:off x="3851275" y="52292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8929" name="Text Box 15"/>
          <p:cNvSpPr txBox="1">
            <a:spLocks noChangeArrowheads="1"/>
          </p:cNvSpPr>
          <p:nvPr/>
        </p:nvSpPr>
        <p:spPr bwMode="auto">
          <a:xfrm>
            <a:off x="4716463" y="39338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8930" name="Text Box 16"/>
          <p:cNvSpPr txBox="1">
            <a:spLocks noChangeArrowheads="1"/>
          </p:cNvSpPr>
          <p:nvPr/>
        </p:nvSpPr>
        <p:spPr bwMode="auto">
          <a:xfrm>
            <a:off x="5580063" y="37893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cxnSp>
        <p:nvCxnSpPr>
          <p:cNvPr id="38931" name="AutoShape 17"/>
          <p:cNvCxnSpPr>
            <a:cxnSpLocks noChangeShapeType="1"/>
            <a:stCxn id="38918" idx="7"/>
            <a:endCxn id="38917" idx="3"/>
          </p:cNvCxnSpPr>
          <p:nvPr/>
        </p:nvCxnSpPr>
        <p:spPr bwMode="auto">
          <a:xfrm flipV="1">
            <a:off x="2832100" y="2008188"/>
            <a:ext cx="13922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32" name="AutoShape 18"/>
          <p:cNvCxnSpPr>
            <a:cxnSpLocks noChangeShapeType="1"/>
            <a:stCxn id="38919" idx="1"/>
            <a:endCxn id="38917" idx="5"/>
          </p:cNvCxnSpPr>
          <p:nvPr/>
        </p:nvCxnSpPr>
        <p:spPr bwMode="auto">
          <a:xfrm flipH="1" flipV="1">
            <a:off x="4632325" y="2008188"/>
            <a:ext cx="1176338" cy="11128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33" name="AutoShape 19"/>
          <p:cNvCxnSpPr>
            <a:cxnSpLocks noChangeShapeType="1"/>
            <a:stCxn id="38918" idx="4"/>
            <a:endCxn id="38920" idx="1"/>
          </p:cNvCxnSpPr>
          <p:nvPr/>
        </p:nvCxnSpPr>
        <p:spPr bwMode="auto">
          <a:xfrm>
            <a:off x="2628900" y="3429000"/>
            <a:ext cx="382588" cy="1636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34" name="AutoShape 20"/>
          <p:cNvCxnSpPr>
            <a:cxnSpLocks noChangeShapeType="1"/>
            <a:stCxn id="38920" idx="6"/>
            <a:endCxn id="38921" idx="2"/>
          </p:cNvCxnSpPr>
          <p:nvPr/>
        </p:nvCxnSpPr>
        <p:spPr bwMode="auto">
          <a:xfrm>
            <a:off x="3563938" y="5194300"/>
            <a:ext cx="15128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35" name="AutoShape 21"/>
          <p:cNvCxnSpPr>
            <a:cxnSpLocks noChangeShapeType="1"/>
            <a:stCxn id="38921" idx="7"/>
            <a:endCxn id="38919" idx="4"/>
          </p:cNvCxnSpPr>
          <p:nvPr/>
        </p:nvCxnSpPr>
        <p:spPr bwMode="auto">
          <a:xfrm flipV="1">
            <a:off x="5507038" y="3429000"/>
            <a:ext cx="506412" cy="1636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36" name="AutoShape 22"/>
          <p:cNvCxnSpPr>
            <a:cxnSpLocks noChangeShapeType="1"/>
            <a:stCxn id="38917" idx="4"/>
            <a:endCxn id="38917" idx="4"/>
          </p:cNvCxnSpPr>
          <p:nvPr/>
        </p:nvCxnSpPr>
        <p:spPr bwMode="auto">
          <a:xfrm>
            <a:off x="4429125" y="20605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37" name="AutoShape 23"/>
          <p:cNvCxnSpPr>
            <a:cxnSpLocks noChangeShapeType="1"/>
            <a:stCxn id="38917" idx="4"/>
            <a:endCxn id="38920" idx="0"/>
          </p:cNvCxnSpPr>
          <p:nvPr/>
        </p:nvCxnSpPr>
        <p:spPr bwMode="auto">
          <a:xfrm flipH="1">
            <a:off x="3240088" y="2060575"/>
            <a:ext cx="1189037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38" name="AutoShape 24"/>
          <p:cNvCxnSpPr>
            <a:cxnSpLocks noChangeShapeType="1"/>
            <a:stCxn id="38917" idx="4"/>
            <a:endCxn id="38921" idx="0"/>
          </p:cNvCxnSpPr>
          <p:nvPr/>
        </p:nvCxnSpPr>
        <p:spPr bwMode="auto">
          <a:xfrm>
            <a:off x="4429125" y="2060575"/>
            <a:ext cx="900113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39" name="AutoShape 25"/>
          <p:cNvCxnSpPr>
            <a:cxnSpLocks noChangeShapeType="1"/>
            <a:stCxn id="38921" idx="1"/>
            <a:endCxn id="38918" idx="5"/>
          </p:cNvCxnSpPr>
          <p:nvPr/>
        </p:nvCxnSpPr>
        <p:spPr bwMode="auto">
          <a:xfrm flipH="1" flipV="1">
            <a:off x="2832100" y="3376613"/>
            <a:ext cx="2317750" cy="16891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40" name="AutoShape 26"/>
          <p:cNvCxnSpPr>
            <a:cxnSpLocks noChangeShapeType="1"/>
            <a:stCxn id="38918" idx="6"/>
            <a:endCxn id="38919" idx="2"/>
          </p:cNvCxnSpPr>
          <p:nvPr/>
        </p:nvCxnSpPr>
        <p:spPr bwMode="auto">
          <a:xfrm>
            <a:off x="2916238" y="3249613"/>
            <a:ext cx="28082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39683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3993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277D21B-E6BB-4FFC-99E5-8FCDF201F54A}" type="slidenum">
              <a:rPr lang="en-US" altLang="zh-TW"/>
              <a:pPr/>
              <a:t>123</a:t>
            </a:fld>
            <a:endParaRPr lang="en-US" altLang="zh-TW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Johnson’s algorithm</a:t>
            </a:r>
            <a:r>
              <a:rPr lang="zh-CN" altLang="en-US" dirty="0"/>
              <a:t>算法示例</a:t>
            </a:r>
            <a:endParaRPr lang="zh-TW" altLang="en-US" b="1" dirty="0"/>
          </a:p>
        </p:txBody>
      </p:sp>
      <p:sp>
        <p:nvSpPr>
          <p:cNvPr id="39941" name="Oval 3"/>
          <p:cNvSpPr>
            <a:spLocks noChangeArrowheads="1"/>
          </p:cNvSpPr>
          <p:nvPr/>
        </p:nvSpPr>
        <p:spPr bwMode="auto">
          <a:xfrm>
            <a:off x="3924300" y="1700213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2/5</a:t>
            </a:r>
          </a:p>
        </p:txBody>
      </p:sp>
      <p:sp>
        <p:nvSpPr>
          <p:cNvPr id="39942" name="Oval 4"/>
          <p:cNvSpPr>
            <a:spLocks noChangeArrowheads="1"/>
          </p:cNvSpPr>
          <p:nvPr/>
        </p:nvSpPr>
        <p:spPr bwMode="auto">
          <a:xfrm>
            <a:off x="2339975" y="306863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4/8</a:t>
            </a:r>
          </a:p>
        </p:txBody>
      </p:sp>
      <p:sp>
        <p:nvSpPr>
          <p:cNvPr id="39943" name="Oval 5"/>
          <p:cNvSpPr>
            <a:spLocks noChangeArrowheads="1"/>
          </p:cNvSpPr>
          <p:nvPr/>
        </p:nvSpPr>
        <p:spPr bwMode="auto">
          <a:xfrm>
            <a:off x="5724525" y="306863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2/1</a:t>
            </a:r>
          </a:p>
        </p:txBody>
      </p:sp>
      <p:sp>
        <p:nvSpPr>
          <p:cNvPr id="39944" name="Oval 6"/>
          <p:cNvSpPr>
            <a:spLocks noChangeArrowheads="1"/>
          </p:cNvSpPr>
          <p:nvPr/>
        </p:nvSpPr>
        <p:spPr bwMode="auto">
          <a:xfrm>
            <a:off x="2987675" y="5013325"/>
            <a:ext cx="576263" cy="3603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0/0</a:t>
            </a:r>
          </a:p>
        </p:txBody>
      </p:sp>
      <p:sp>
        <p:nvSpPr>
          <p:cNvPr id="39945" name="Oval 7"/>
          <p:cNvSpPr>
            <a:spLocks noChangeArrowheads="1"/>
          </p:cNvSpPr>
          <p:nvPr/>
        </p:nvSpPr>
        <p:spPr bwMode="auto">
          <a:xfrm>
            <a:off x="5076825" y="5013325"/>
            <a:ext cx="647700" cy="3603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/>
              <a:t>2/6</a:t>
            </a:r>
          </a:p>
        </p:txBody>
      </p:sp>
      <p:sp>
        <p:nvSpPr>
          <p:cNvPr id="39946" name="Text Box 8"/>
          <p:cNvSpPr txBox="1">
            <a:spLocks noChangeArrowheads="1"/>
          </p:cNvSpPr>
          <p:nvPr/>
        </p:nvSpPr>
        <p:spPr bwMode="auto">
          <a:xfrm>
            <a:off x="2843213" y="23495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4</a:t>
            </a:r>
          </a:p>
        </p:txBody>
      </p:sp>
      <p:sp>
        <p:nvSpPr>
          <p:cNvPr id="39947" name="Text Box 9"/>
          <p:cNvSpPr txBox="1">
            <a:spLocks noChangeArrowheads="1"/>
          </p:cNvSpPr>
          <p:nvPr/>
        </p:nvSpPr>
        <p:spPr bwMode="auto">
          <a:xfrm>
            <a:off x="3492500" y="25654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10</a:t>
            </a:r>
          </a:p>
        </p:txBody>
      </p:sp>
      <p:sp>
        <p:nvSpPr>
          <p:cNvPr id="39948" name="Text Box 10"/>
          <p:cNvSpPr txBox="1">
            <a:spLocks noChangeArrowheads="1"/>
          </p:cNvSpPr>
          <p:nvPr/>
        </p:nvSpPr>
        <p:spPr bwMode="auto">
          <a:xfrm>
            <a:off x="4932363" y="22764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9949" name="Text Box 11"/>
          <p:cNvSpPr txBox="1">
            <a:spLocks noChangeArrowheads="1"/>
          </p:cNvSpPr>
          <p:nvPr/>
        </p:nvSpPr>
        <p:spPr bwMode="auto">
          <a:xfrm>
            <a:off x="4067175" y="42211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9950" name="Text Box 12"/>
          <p:cNvSpPr txBox="1">
            <a:spLocks noChangeArrowheads="1"/>
          </p:cNvSpPr>
          <p:nvPr/>
        </p:nvSpPr>
        <p:spPr bwMode="auto">
          <a:xfrm>
            <a:off x="3059113" y="29241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13</a:t>
            </a:r>
          </a:p>
        </p:txBody>
      </p:sp>
      <p:sp>
        <p:nvSpPr>
          <p:cNvPr id="39951" name="Text Box 13"/>
          <p:cNvSpPr txBox="1">
            <a:spLocks noChangeArrowheads="1"/>
          </p:cNvSpPr>
          <p:nvPr/>
        </p:nvSpPr>
        <p:spPr bwMode="auto">
          <a:xfrm>
            <a:off x="2339975" y="41497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9952" name="Text Box 14"/>
          <p:cNvSpPr txBox="1">
            <a:spLocks noChangeArrowheads="1"/>
          </p:cNvSpPr>
          <p:nvPr/>
        </p:nvSpPr>
        <p:spPr bwMode="auto">
          <a:xfrm>
            <a:off x="3851275" y="52292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2</a:t>
            </a:r>
          </a:p>
        </p:txBody>
      </p:sp>
      <p:sp>
        <p:nvSpPr>
          <p:cNvPr id="39953" name="Text Box 15"/>
          <p:cNvSpPr txBox="1">
            <a:spLocks noChangeArrowheads="1"/>
          </p:cNvSpPr>
          <p:nvPr/>
        </p:nvSpPr>
        <p:spPr bwMode="auto">
          <a:xfrm>
            <a:off x="4716463" y="393382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sp>
        <p:nvSpPr>
          <p:cNvPr id="39954" name="Text Box 16"/>
          <p:cNvSpPr txBox="1">
            <a:spLocks noChangeArrowheads="1"/>
          </p:cNvSpPr>
          <p:nvPr/>
        </p:nvSpPr>
        <p:spPr bwMode="auto">
          <a:xfrm>
            <a:off x="5580063" y="3789363"/>
            <a:ext cx="863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0</a:t>
            </a:r>
          </a:p>
        </p:txBody>
      </p:sp>
      <p:cxnSp>
        <p:nvCxnSpPr>
          <p:cNvPr id="39955" name="AutoShape 17"/>
          <p:cNvCxnSpPr>
            <a:cxnSpLocks noChangeShapeType="1"/>
            <a:stCxn id="39942" idx="7"/>
            <a:endCxn id="39941" idx="3"/>
          </p:cNvCxnSpPr>
          <p:nvPr/>
        </p:nvCxnSpPr>
        <p:spPr bwMode="auto">
          <a:xfrm flipV="1">
            <a:off x="2832100" y="2008188"/>
            <a:ext cx="1176338" cy="1112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56" name="AutoShape 18"/>
          <p:cNvCxnSpPr>
            <a:cxnSpLocks noChangeShapeType="1"/>
            <a:stCxn id="39943" idx="1"/>
            <a:endCxn id="39941" idx="5"/>
          </p:cNvCxnSpPr>
          <p:nvPr/>
        </p:nvCxnSpPr>
        <p:spPr bwMode="auto">
          <a:xfrm flipH="1" flipV="1">
            <a:off x="4416425" y="2008188"/>
            <a:ext cx="1392238" cy="11128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57" name="AutoShape 19"/>
          <p:cNvCxnSpPr>
            <a:cxnSpLocks noChangeShapeType="1"/>
            <a:stCxn id="39942" idx="4"/>
            <a:endCxn id="39944" idx="1"/>
          </p:cNvCxnSpPr>
          <p:nvPr/>
        </p:nvCxnSpPr>
        <p:spPr bwMode="auto">
          <a:xfrm>
            <a:off x="2628900" y="3429000"/>
            <a:ext cx="442913" cy="1636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58" name="AutoShape 20"/>
          <p:cNvCxnSpPr>
            <a:cxnSpLocks noChangeShapeType="1"/>
            <a:stCxn id="39944" idx="6"/>
            <a:endCxn id="39945" idx="2"/>
          </p:cNvCxnSpPr>
          <p:nvPr/>
        </p:nvCxnSpPr>
        <p:spPr bwMode="auto">
          <a:xfrm>
            <a:off x="3563938" y="5194300"/>
            <a:ext cx="1512887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59" name="AutoShape 21"/>
          <p:cNvCxnSpPr>
            <a:cxnSpLocks noChangeShapeType="1"/>
            <a:stCxn id="39945" idx="7"/>
            <a:endCxn id="39943" idx="4"/>
          </p:cNvCxnSpPr>
          <p:nvPr/>
        </p:nvCxnSpPr>
        <p:spPr bwMode="auto">
          <a:xfrm flipV="1">
            <a:off x="5629275" y="3429000"/>
            <a:ext cx="384175" cy="16367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60" name="AutoShape 22"/>
          <p:cNvCxnSpPr>
            <a:cxnSpLocks noChangeShapeType="1"/>
            <a:stCxn id="39941" idx="4"/>
            <a:endCxn id="39941" idx="4"/>
          </p:cNvCxnSpPr>
          <p:nvPr/>
        </p:nvCxnSpPr>
        <p:spPr bwMode="auto">
          <a:xfrm>
            <a:off x="4213225" y="2060575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61" name="AutoShape 23"/>
          <p:cNvCxnSpPr>
            <a:cxnSpLocks noChangeShapeType="1"/>
            <a:stCxn id="39941" idx="4"/>
            <a:endCxn id="39944" idx="0"/>
          </p:cNvCxnSpPr>
          <p:nvPr/>
        </p:nvCxnSpPr>
        <p:spPr bwMode="auto">
          <a:xfrm flipH="1">
            <a:off x="3276600" y="2060575"/>
            <a:ext cx="936625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62" name="AutoShape 24"/>
          <p:cNvCxnSpPr>
            <a:cxnSpLocks noChangeShapeType="1"/>
            <a:stCxn id="39941" idx="4"/>
            <a:endCxn id="39945" idx="0"/>
          </p:cNvCxnSpPr>
          <p:nvPr/>
        </p:nvCxnSpPr>
        <p:spPr bwMode="auto">
          <a:xfrm>
            <a:off x="4213225" y="2060575"/>
            <a:ext cx="1187450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63" name="AutoShape 25"/>
          <p:cNvCxnSpPr>
            <a:cxnSpLocks noChangeShapeType="1"/>
            <a:stCxn id="39945" idx="1"/>
            <a:endCxn id="39942" idx="5"/>
          </p:cNvCxnSpPr>
          <p:nvPr/>
        </p:nvCxnSpPr>
        <p:spPr bwMode="auto">
          <a:xfrm flipH="1" flipV="1">
            <a:off x="2832100" y="3376613"/>
            <a:ext cx="2339975" cy="16891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64" name="AutoShape 26"/>
          <p:cNvCxnSpPr>
            <a:cxnSpLocks noChangeShapeType="1"/>
            <a:stCxn id="39942" idx="6"/>
            <a:endCxn id="39943" idx="2"/>
          </p:cNvCxnSpPr>
          <p:nvPr/>
        </p:nvCxnSpPr>
        <p:spPr bwMode="auto">
          <a:xfrm>
            <a:off x="2916238" y="3249613"/>
            <a:ext cx="28082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543226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28800"/>
            <a:ext cx="5472608" cy="3732540"/>
          </a:xfrm>
        </p:spPr>
      </p:pic>
      <p:sp>
        <p:nvSpPr>
          <p:cNvPr id="5" name="文本框 4"/>
          <p:cNvSpPr txBox="1"/>
          <p:nvPr/>
        </p:nvSpPr>
        <p:spPr>
          <a:xfrm>
            <a:off x="2555776" y="5733256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时间复杂度：</a:t>
            </a:r>
            <a:r>
              <a:rPr lang="en-US" altLang="zh-CN" dirty="0"/>
              <a:t> O(V</a:t>
            </a:r>
            <a:r>
              <a:rPr lang="en-US" altLang="zh-CN" baseline="30000" dirty="0"/>
              <a:t>2</a:t>
            </a:r>
            <a:r>
              <a:rPr lang="en-US" altLang="zh-CN" dirty="0"/>
              <a:t>lgV+VE)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3615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All-Pairs Shortest Paths</a:t>
            </a:r>
          </a:p>
        </p:txBody>
      </p:sp>
      <p:sp>
        <p:nvSpPr>
          <p:cNvPr id="4096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FA3A195-F653-4E9B-BD80-A81679F0D545}" type="slidenum">
              <a:rPr lang="en-US" altLang="zh-TW"/>
              <a:pPr/>
              <a:t>125</a:t>
            </a:fld>
            <a:endParaRPr lang="en-US" altLang="zh-TW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Johnson’s algorithm</a:t>
            </a:r>
            <a:r>
              <a:rPr lang="zh-TW" altLang="en-US" dirty="0"/>
              <a:t>复杂度分析 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dirty="0"/>
              <a:t>执行一次</a:t>
            </a:r>
            <a:r>
              <a:rPr lang="en-US" altLang="zh-TW" dirty="0"/>
              <a:t>Bellman-Ford</a:t>
            </a:r>
            <a:r>
              <a:rPr lang="zh-CN" altLang="en-US" dirty="0"/>
              <a:t>：</a:t>
            </a:r>
            <a:r>
              <a:rPr lang="en-US" altLang="zh-TW" dirty="0"/>
              <a:t>O(|V||E|)</a:t>
            </a:r>
            <a:r>
              <a:rPr lang="zh-TW" altLang="en-US" dirty="0"/>
              <a:t>。</a:t>
            </a:r>
          </a:p>
          <a:p>
            <a:pPr eaLnBrk="1" hangingPunct="1"/>
            <a:endParaRPr lang="zh-TW" altLang="en-US" dirty="0"/>
          </a:p>
          <a:p>
            <a:pPr eaLnBrk="1" hangingPunct="1"/>
            <a:r>
              <a:rPr lang="zh-TW" altLang="en-US" dirty="0"/>
              <a:t>执行</a:t>
            </a:r>
            <a:r>
              <a:rPr lang="en-US" altLang="zh-TW" dirty="0"/>
              <a:t>|V|</a:t>
            </a:r>
            <a:r>
              <a:rPr lang="zh-TW" altLang="en-US" dirty="0"/>
              <a:t>次</a:t>
            </a:r>
            <a:r>
              <a:rPr lang="en-US" altLang="zh-TW" dirty="0"/>
              <a:t>Dijkstra</a:t>
            </a:r>
            <a:r>
              <a:rPr lang="zh-CN" altLang="en-US" dirty="0"/>
              <a:t>：</a:t>
            </a:r>
            <a:endParaRPr lang="zh-TW" altLang="en-US" dirty="0"/>
          </a:p>
          <a:p>
            <a:pPr lvl="1" eaLnBrk="1" hangingPunct="1"/>
            <a:r>
              <a:rPr lang="zh-TW" altLang="en-US" dirty="0"/>
              <a:t>使用</a:t>
            </a:r>
            <a:r>
              <a:rPr lang="en-US" altLang="zh-TW" dirty="0"/>
              <a:t>Fibonacci heap</a:t>
            </a:r>
            <a:r>
              <a:rPr lang="zh-TW" altLang="en-US" dirty="0"/>
              <a:t>，总计</a:t>
            </a:r>
            <a:r>
              <a:rPr lang="en-US" altLang="zh-TW" dirty="0"/>
              <a:t>O(|V|</a:t>
            </a:r>
            <a:r>
              <a:rPr lang="en-US" altLang="zh-TW" baseline="30000" dirty="0"/>
              <a:t>2</a:t>
            </a:r>
            <a:r>
              <a:rPr lang="en-US" altLang="zh-TW" dirty="0"/>
              <a:t>log|V|+|V||E|) </a:t>
            </a:r>
            <a:r>
              <a:rPr lang="zh-TW" altLang="en-US" dirty="0"/>
              <a:t>。</a:t>
            </a:r>
          </a:p>
          <a:p>
            <a:pPr lvl="1" eaLnBrk="1" hangingPunct="1"/>
            <a:r>
              <a:rPr lang="zh-TW" altLang="en-US" dirty="0"/>
              <a:t>使用</a:t>
            </a:r>
            <a:r>
              <a:rPr lang="en-US" altLang="zh-TW" dirty="0"/>
              <a:t>Binary heap</a:t>
            </a:r>
            <a:r>
              <a:rPr lang="zh-TW" altLang="en-US" dirty="0"/>
              <a:t>，总计</a:t>
            </a:r>
            <a:r>
              <a:rPr lang="en-US" altLang="zh-TW" dirty="0"/>
              <a:t>O(|V||</a:t>
            </a:r>
            <a:r>
              <a:rPr lang="en-US" altLang="zh-TW" dirty="0" err="1"/>
              <a:t>E|log|V</a:t>
            </a:r>
            <a:r>
              <a:rPr lang="en-US" altLang="zh-TW" dirty="0"/>
              <a:t>|)</a:t>
            </a:r>
            <a:r>
              <a:rPr lang="zh-TW" altLang="en-US" dirty="0"/>
              <a:t>。</a:t>
            </a:r>
          </a:p>
          <a:p>
            <a:pPr lvl="1" eaLnBrk="1" hangingPunct="1"/>
            <a:endParaRPr lang="zh-TW" altLang="en-US" dirty="0"/>
          </a:p>
          <a:p>
            <a:pPr eaLnBrk="1" hangingPunct="1"/>
            <a:r>
              <a:rPr kumimoji="0" lang="zh-TW" altLang="en-US" dirty="0"/>
              <a:t>当</a:t>
            </a:r>
            <a:r>
              <a:rPr kumimoji="0" lang="en-US" altLang="zh-TW" dirty="0"/>
              <a:t>|E|</a:t>
            </a:r>
            <a:r>
              <a:rPr kumimoji="0" lang="zh-TW" altLang="en-US" dirty="0"/>
              <a:t>足够小，比</a:t>
            </a:r>
            <a:r>
              <a:rPr kumimoji="0" lang="en-US" altLang="zh-TW" dirty="0" err="1"/>
              <a:t>Warshall</a:t>
            </a:r>
            <a:r>
              <a:rPr kumimoji="0" lang="en-US" altLang="zh-TW" dirty="0"/>
              <a:t>-Floyd</a:t>
            </a:r>
            <a:r>
              <a:rPr kumimoji="0" lang="zh-TW" altLang="en-US" dirty="0"/>
              <a:t>快。</a:t>
            </a:r>
          </a:p>
        </p:txBody>
      </p:sp>
    </p:spTree>
    <p:extLst>
      <p:ext uri="{BB962C8B-B14F-4D97-AF65-F5344CB8AC3E}">
        <p14:creationId xmlns:p14="http://schemas.microsoft.com/office/powerpoint/2010/main" val="1842230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作业：</a:t>
            </a:r>
            <a:r>
              <a:rPr lang="en-US" altLang="zh-CN" dirty="0"/>
              <a:t>24.1-3</a:t>
            </a:r>
            <a:r>
              <a:rPr lang="zh-CN" altLang="en-US" dirty="0"/>
              <a:t>，</a:t>
            </a:r>
            <a:r>
              <a:rPr lang="en-US" altLang="zh-CN" dirty="0"/>
              <a:t>24.3-8</a:t>
            </a:r>
          </a:p>
          <a:p>
            <a:r>
              <a:rPr lang="zh-CN" altLang="en-US" dirty="0"/>
              <a:t>习题课：大作业指导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上机：实现</a:t>
            </a:r>
            <a:r>
              <a:rPr lang="en-US" altLang="zh-CN" dirty="0"/>
              <a:t>Bellman-Ford</a:t>
            </a:r>
            <a:r>
              <a:rPr lang="zh-CN" altLang="en-US" dirty="0"/>
              <a:t>算法与</a:t>
            </a:r>
            <a:r>
              <a:rPr lang="en-US" altLang="zh-CN" dirty="0"/>
              <a:t>Dijkstra</a:t>
            </a:r>
            <a:r>
              <a:rPr lang="zh-CN" altLang="en-US" dirty="0"/>
              <a:t>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思考题：阅读书上斐波拉契堆与并查集内容，并给出基于斐波拉契堆得</a:t>
            </a:r>
            <a:r>
              <a:rPr lang="en-US" altLang="zh-CN" dirty="0"/>
              <a:t>PRIM</a:t>
            </a:r>
            <a:r>
              <a:rPr lang="zh-CN" altLang="en-US" dirty="0"/>
              <a:t>算法与基于并查集的</a:t>
            </a:r>
            <a:r>
              <a:rPr lang="en-US" altLang="zh-CN" dirty="0"/>
              <a:t>KRUSKAL</a:t>
            </a:r>
            <a:r>
              <a:rPr lang="zh-CN" altLang="en-US" dirty="0"/>
              <a:t>算法的实现与复杂度分析。</a:t>
            </a:r>
          </a:p>
        </p:txBody>
      </p:sp>
    </p:spTree>
    <p:extLst>
      <p:ext uri="{BB962C8B-B14F-4D97-AF65-F5344CB8AC3E}">
        <p14:creationId xmlns:p14="http://schemas.microsoft.com/office/powerpoint/2010/main" val="32564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电影</a:t>
            </a:r>
            <a:r>
              <a:rPr lang="zh-CN" altLang="en-US"/>
              <a:t>和演员图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944" y="1905000"/>
            <a:ext cx="68199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164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广度优先的搜索算法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给定一个图</a:t>
            </a:r>
            <a:r>
              <a:rPr lang="en-US" altLang="zh-CN" dirty="0"/>
              <a:t>G=(V, E)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源点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， 广度优先搜索算法系统地探寻</a:t>
            </a:r>
            <a:r>
              <a:rPr lang="en-US" altLang="zh-CN" dirty="0"/>
              <a:t>G</a:t>
            </a:r>
            <a:r>
              <a:rPr lang="zh-CN" altLang="en-US" dirty="0"/>
              <a:t>所有的边，从而发现从</a:t>
            </a:r>
            <a:r>
              <a:rPr lang="en-US" altLang="zh-CN" dirty="0"/>
              <a:t>s</a:t>
            </a:r>
            <a:r>
              <a:rPr lang="zh-CN" altLang="en-US" dirty="0"/>
              <a:t>可达的所有 的顶点，并计算</a:t>
            </a:r>
            <a:r>
              <a:rPr lang="en-US" altLang="zh-CN" dirty="0"/>
              <a:t>s</a:t>
            </a:r>
            <a:r>
              <a:rPr lang="zh-CN" altLang="en-US" dirty="0"/>
              <a:t>到所有这些顶点的距离（最少边数）。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该算法同时生成一棵根为</a:t>
            </a:r>
            <a:r>
              <a:rPr lang="en-US" altLang="zh-CN" dirty="0"/>
              <a:t>s</a:t>
            </a:r>
            <a:r>
              <a:rPr lang="zh-CN" altLang="en-US" dirty="0"/>
              <a:t>且包含所有可达顶点的广度优先树。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对于从</a:t>
            </a:r>
            <a:r>
              <a:rPr lang="en-US" altLang="zh-CN" dirty="0"/>
              <a:t>s</a:t>
            </a:r>
            <a:r>
              <a:rPr lang="zh-CN" altLang="en-US" dirty="0"/>
              <a:t>出发的任意节点，广度优先树中从</a:t>
            </a:r>
            <a:r>
              <a:rPr lang="en-US" altLang="zh-CN" dirty="0"/>
              <a:t>s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的路径对应</a:t>
            </a:r>
            <a:r>
              <a:rPr lang="en-US" altLang="zh-CN" dirty="0"/>
              <a:t>G</a:t>
            </a:r>
            <a:r>
              <a:rPr lang="zh-CN" altLang="en-US" dirty="0"/>
              <a:t>中从</a:t>
            </a:r>
            <a:r>
              <a:rPr lang="en-US" altLang="zh-CN" dirty="0"/>
              <a:t>s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的最短路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径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算法对有向图和无向图都同样有效。</a:t>
            </a:r>
          </a:p>
        </p:txBody>
      </p:sp>
    </p:spTree>
    <p:extLst>
      <p:ext uri="{BB962C8B-B14F-4D97-AF65-F5344CB8AC3E}">
        <p14:creationId xmlns:p14="http://schemas.microsoft.com/office/powerpoint/2010/main" val="275324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1562" y="116632"/>
            <a:ext cx="4572322" cy="61926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60350"/>
            <a:ext cx="8229600" cy="63373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BFS(G,s)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for each vertex u in G.V ={s}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</a:t>
            </a:r>
            <a:r>
              <a:rPr lang="en-US" altLang="zh-TW" sz="1800" dirty="0" err="1">
                <a:latin typeface="Courier New" panose="02070309020205020404" pitchFamily="49" charset="0"/>
              </a:rPr>
              <a:t>u.color</a:t>
            </a:r>
            <a:r>
              <a:rPr lang="en-US" altLang="zh-TW" sz="1800" dirty="0">
                <a:latin typeface="Courier New" panose="02070309020205020404" pitchFamily="49" charset="0"/>
              </a:rPr>
              <a:t> = WHITE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</a:t>
            </a:r>
            <a:r>
              <a:rPr lang="en-US" altLang="zh-TW" sz="1800" dirty="0" err="1">
                <a:latin typeface="Courier New" panose="02070309020205020404" pitchFamily="49" charset="0"/>
              </a:rPr>
              <a:t>u.d</a:t>
            </a:r>
            <a:r>
              <a:rPr lang="en-US" altLang="zh-TW" sz="1800" dirty="0">
                <a:latin typeface="Courier New" panose="02070309020205020404" pitchFamily="49" charset="0"/>
              </a:rPr>
              <a:t> = MAX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u.</a:t>
            </a:r>
            <a:r>
              <a:rPr lang="en-US" altLang="zh-CN" sz="1800" dirty="0"/>
              <a:t> π</a:t>
            </a:r>
            <a:r>
              <a:rPr lang="en-US" altLang="zh-TW" sz="1800" dirty="0">
                <a:latin typeface="Courier New" panose="02070309020205020404" pitchFamily="49" charset="0"/>
              </a:rPr>
              <a:t> = NIL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</a:t>
            </a:r>
            <a:r>
              <a:rPr lang="en-US" altLang="zh-TW" sz="1800" dirty="0" err="1">
                <a:latin typeface="Courier New" panose="02070309020205020404" pitchFamily="49" charset="0"/>
              </a:rPr>
              <a:t>s.color</a:t>
            </a:r>
            <a:r>
              <a:rPr lang="en-US" altLang="zh-TW" sz="1800" dirty="0">
                <a:latin typeface="Courier New" panose="02070309020205020404" pitchFamily="49" charset="0"/>
              </a:rPr>
              <a:t> = GRAY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</a:t>
            </a:r>
            <a:r>
              <a:rPr lang="en-US" altLang="zh-TW" sz="1800" dirty="0" err="1">
                <a:latin typeface="Courier New" panose="02070309020205020404" pitchFamily="49" charset="0"/>
              </a:rPr>
              <a:t>s.d</a:t>
            </a:r>
            <a:r>
              <a:rPr lang="en-US" altLang="zh-TW" sz="1800" dirty="0">
                <a:latin typeface="Courier New" panose="02070309020205020404" pitchFamily="49" charset="0"/>
              </a:rPr>
              <a:t> = 0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s.</a:t>
            </a:r>
            <a:r>
              <a:rPr lang="en-US" altLang="zh-CN" sz="1800" dirty="0"/>
              <a:t> π</a:t>
            </a:r>
            <a:r>
              <a:rPr lang="en-US" altLang="zh-TW" sz="1800" dirty="0">
                <a:latin typeface="Courier New" panose="02070309020205020404" pitchFamily="49" charset="0"/>
              </a:rPr>
              <a:t> = NIL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Q = NULL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ENQUEUE(Q,s)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while Q != NULL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u = DEQUEUE(Q)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for each v in </a:t>
            </a:r>
            <a:r>
              <a:rPr lang="en-US" altLang="zh-TW" sz="1800" dirty="0" err="1">
                <a:latin typeface="Courier New" panose="02070309020205020404" pitchFamily="49" charset="0"/>
              </a:rPr>
              <a:t>G.Adj</a:t>
            </a:r>
            <a:r>
              <a:rPr lang="en-US" altLang="zh-TW" sz="1800" dirty="0">
                <a:latin typeface="Courier New" panose="02070309020205020404" pitchFamily="49" charset="0"/>
              </a:rPr>
              <a:t>[u]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	if </a:t>
            </a:r>
            <a:r>
              <a:rPr lang="en-US" altLang="zh-TW" sz="1800" dirty="0" err="1">
                <a:latin typeface="Courier New" panose="02070309020205020404" pitchFamily="49" charset="0"/>
              </a:rPr>
              <a:t>v.color</a:t>
            </a:r>
            <a:r>
              <a:rPr lang="en-US" altLang="zh-TW" sz="1800" dirty="0">
                <a:latin typeface="Courier New" panose="02070309020205020404" pitchFamily="49" charset="0"/>
              </a:rPr>
              <a:t> == WHITE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		</a:t>
            </a:r>
            <a:r>
              <a:rPr lang="en-US" altLang="zh-TW" sz="1800" dirty="0" err="1">
                <a:latin typeface="Courier New" panose="02070309020205020404" pitchFamily="49" charset="0"/>
              </a:rPr>
              <a:t>v.color</a:t>
            </a:r>
            <a:r>
              <a:rPr lang="en-US" altLang="zh-TW" sz="1800" dirty="0">
                <a:latin typeface="Courier New" panose="02070309020205020404" pitchFamily="49" charset="0"/>
              </a:rPr>
              <a:t> = GRAY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		</a:t>
            </a:r>
            <a:r>
              <a:rPr lang="en-US" altLang="zh-TW" sz="1800" dirty="0" err="1">
                <a:latin typeface="Courier New" panose="02070309020205020404" pitchFamily="49" charset="0"/>
              </a:rPr>
              <a:t>v.d</a:t>
            </a:r>
            <a:r>
              <a:rPr lang="en-US" altLang="zh-TW" sz="1800" dirty="0">
                <a:latin typeface="Courier New" panose="02070309020205020404" pitchFamily="49" charset="0"/>
              </a:rPr>
              <a:t> = </a:t>
            </a:r>
            <a:r>
              <a:rPr lang="en-US" altLang="zh-TW" sz="1800" dirty="0" err="1">
                <a:latin typeface="Courier New" panose="02070309020205020404" pitchFamily="49" charset="0"/>
              </a:rPr>
              <a:t>u.d</a:t>
            </a:r>
            <a:r>
              <a:rPr lang="en-US" altLang="zh-TW" sz="1800" dirty="0">
                <a:latin typeface="Courier New" panose="02070309020205020404" pitchFamily="49" charset="0"/>
              </a:rPr>
              <a:t> + 1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		v.</a:t>
            </a:r>
            <a:r>
              <a:rPr lang="en-US" altLang="zh-CN" sz="1800" dirty="0"/>
              <a:t> π</a:t>
            </a:r>
            <a:r>
              <a:rPr lang="en-US" altLang="zh-TW" sz="1800" dirty="0">
                <a:latin typeface="Courier New" panose="02070309020205020404" pitchFamily="49" charset="0"/>
              </a:rPr>
              <a:t> = u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		ENQUEUE(</a:t>
            </a:r>
            <a:r>
              <a:rPr lang="en-US" altLang="zh-TW" sz="1800" dirty="0" err="1">
                <a:latin typeface="Courier New" panose="02070309020205020404" pitchFamily="49" charset="0"/>
              </a:rPr>
              <a:t>Q,v</a:t>
            </a:r>
            <a:r>
              <a:rPr lang="en-US" altLang="zh-TW" sz="1800" dirty="0"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</a:t>
            </a:r>
            <a:r>
              <a:rPr lang="en-US" altLang="zh-TW" sz="1800" dirty="0" err="1">
                <a:latin typeface="Courier New" panose="02070309020205020404" pitchFamily="49" charset="0"/>
              </a:rPr>
              <a:t>u.color</a:t>
            </a:r>
            <a:r>
              <a:rPr lang="en-US" altLang="zh-TW" sz="1800" dirty="0">
                <a:latin typeface="Courier New" panose="02070309020205020404" pitchFamily="49" charset="0"/>
              </a:rPr>
              <a:t> = BLACK</a:t>
            </a:r>
            <a:endParaRPr lang="en-US" altLang="zh-TW" sz="1800" dirty="0">
              <a:latin typeface="Courier New" panose="020703090202050204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76056" y="1340768"/>
            <a:ext cx="3934966" cy="3240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起始点是</a:t>
            </a:r>
            <a:r>
              <a:rPr lang="en-US" altLang="zh-CN" dirty="0"/>
              <a:t>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初始化时，将所有的点涂成白色。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已经发现的点，涂成灰色。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已经展开所有相邻节点的点，涂成黑色。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 err="1"/>
              <a:t>v.d</a:t>
            </a:r>
            <a:r>
              <a:rPr lang="zh-CN" altLang="en-US" dirty="0"/>
              <a:t>储存</a:t>
            </a:r>
            <a:r>
              <a:rPr lang="en-US" altLang="zh-CN" dirty="0"/>
              <a:t>s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的距离。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v.π</a:t>
            </a:r>
            <a:r>
              <a:rPr lang="zh-CN" altLang="en-US" dirty="0"/>
              <a:t>储存自</a:t>
            </a:r>
            <a:r>
              <a:rPr lang="en-US" altLang="zh-CN" dirty="0"/>
              <a:t>s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的最短路径中，</a:t>
            </a:r>
            <a:r>
              <a:rPr lang="en-US" altLang="zh-CN" dirty="0"/>
              <a:t>u</a:t>
            </a:r>
            <a:r>
              <a:rPr lang="zh-CN" altLang="en-US" dirty="0"/>
              <a:t>之前的一个点。</a:t>
            </a:r>
          </a:p>
        </p:txBody>
      </p:sp>
    </p:spTree>
    <p:extLst>
      <p:ext uri="{BB962C8B-B14F-4D97-AF65-F5344CB8AC3E}">
        <p14:creationId xmlns:p14="http://schemas.microsoft.com/office/powerpoint/2010/main" val="120297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Group 253"/>
          <p:cNvGrpSpPr>
            <a:grpSpLocks/>
          </p:cNvGrpSpPr>
          <p:nvPr/>
        </p:nvGrpSpPr>
        <p:grpSpPr bwMode="auto">
          <a:xfrm>
            <a:off x="2843213" y="1557338"/>
            <a:ext cx="3457575" cy="4327525"/>
            <a:chOff x="1701" y="1163"/>
            <a:chExt cx="2178" cy="2726"/>
          </a:xfrm>
        </p:grpSpPr>
        <p:sp>
          <p:nvSpPr>
            <p:cNvPr id="16390" name="Oval 4"/>
            <p:cNvSpPr>
              <a:spLocks noChangeArrowheads="1"/>
            </p:cNvSpPr>
            <p:nvPr/>
          </p:nvSpPr>
          <p:spPr bwMode="auto">
            <a:xfrm>
              <a:off x="1928" y="1344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391" name="Oval 5"/>
            <p:cNvSpPr>
              <a:spLocks noChangeArrowheads="1"/>
            </p:cNvSpPr>
            <p:nvPr/>
          </p:nvSpPr>
          <p:spPr bwMode="auto">
            <a:xfrm>
              <a:off x="1928" y="1707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392" name="Oval 6"/>
            <p:cNvSpPr>
              <a:spLocks noChangeArrowheads="1"/>
            </p:cNvSpPr>
            <p:nvPr/>
          </p:nvSpPr>
          <p:spPr bwMode="auto">
            <a:xfrm>
              <a:off x="2291" y="1344"/>
              <a:ext cx="182" cy="1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393" name="Oval 7"/>
            <p:cNvSpPr>
              <a:spLocks noChangeArrowheads="1"/>
            </p:cNvSpPr>
            <p:nvPr/>
          </p:nvSpPr>
          <p:spPr bwMode="auto">
            <a:xfrm>
              <a:off x="2291" y="1707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394" name="Oval 8"/>
            <p:cNvSpPr>
              <a:spLocks noChangeArrowheads="1"/>
            </p:cNvSpPr>
            <p:nvPr/>
          </p:nvSpPr>
          <p:spPr bwMode="auto">
            <a:xfrm>
              <a:off x="2654" y="1344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395" name="Oval 9"/>
            <p:cNvSpPr>
              <a:spLocks noChangeArrowheads="1"/>
            </p:cNvSpPr>
            <p:nvPr/>
          </p:nvSpPr>
          <p:spPr bwMode="auto">
            <a:xfrm>
              <a:off x="2654" y="1707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396" name="Oval 10"/>
            <p:cNvSpPr>
              <a:spLocks noChangeArrowheads="1"/>
            </p:cNvSpPr>
            <p:nvPr/>
          </p:nvSpPr>
          <p:spPr bwMode="auto">
            <a:xfrm>
              <a:off x="3017" y="1344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397" name="Oval 11"/>
            <p:cNvSpPr>
              <a:spLocks noChangeArrowheads="1"/>
            </p:cNvSpPr>
            <p:nvPr/>
          </p:nvSpPr>
          <p:spPr bwMode="auto">
            <a:xfrm>
              <a:off x="3017" y="1707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cxnSp>
          <p:nvCxnSpPr>
            <p:cNvPr id="16398" name="AutoShape 12"/>
            <p:cNvCxnSpPr>
              <a:cxnSpLocks noChangeShapeType="1"/>
              <a:stCxn id="16390" idx="4"/>
              <a:endCxn id="16391" idx="0"/>
            </p:cNvCxnSpPr>
            <p:nvPr/>
          </p:nvCxnSpPr>
          <p:spPr bwMode="auto">
            <a:xfrm>
              <a:off x="2019" y="1526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399" name="AutoShape 13"/>
            <p:cNvCxnSpPr>
              <a:cxnSpLocks noChangeShapeType="1"/>
              <a:stCxn id="16390" idx="6"/>
              <a:endCxn id="16392" idx="2"/>
            </p:cNvCxnSpPr>
            <p:nvPr/>
          </p:nvCxnSpPr>
          <p:spPr bwMode="auto">
            <a:xfrm>
              <a:off x="2110" y="1435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0" name="AutoShape 14"/>
            <p:cNvCxnSpPr>
              <a:cxnSpLocks noChangeShapeType="1"/>
              <a:stCxn id="16392" idx="4"/>
              <a:endCxn id="16393" idx="0"/>
            </p:cNvCxnSpPr>
            <p:nvPr/>
          </p:nvCxnSpPr>
          <p:spPr bwMode="auto">
            <a:xfrm>
              <a:off x="2382" y="1526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1" name="AutoShape 15"/>
            <p:cNvCxnSpPr>
              <a:cxnSpLocks noChangeShapeType="1"/>
              <a:stCxn id="16393" idx="7"/>
              <a:endCxn id="16394" idx="3"/>
            </p:cNvCxnSpPr>
            <p:nvPr/>
          </p:nvCxnSpPr>
          <p:spPr bwMode="auto">
            <a:xfrm flipV="1">
              <a:off x="2446" y="1499"/>
              <a:ext cx="235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2" name="AutoShape 16"/>
            <p:cNvCxnSpPr>
              <a:cxnSpLocks noChangeShapeType="1"/>
              <a:stCxn id="16395" idx="2"/>
              <a:endCxn id="16393" idx="6"/>
            </p:cNvCxnSpPr>
            <p:nvPr/>
          </p:nvCxnSpPr>
          <p:spPr bwMode="auto">
            <a:xfrm flipH="1">
              <a:off x="2473" y="1798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3" name="AutoShape 17"/>
            <p:cNvCxnSpPr>
              <a:cxnSpLocks noChangeShapeType="1"/>
              <a:stCxn id="16394" idx="4"/>
              <a:endCxn id="16395" idx="0"/>
            </p:cNvCxnSpPr>
            <p:nvPr/>
          </p:nvCxnSpPr>
          <p:spPr bwMode="auto">
            <a:xfrm>
              <a:off x="2745" y="1526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4" name="AutoShape 18"/>
            <p:cNvCxnSpPr>
              <a:cxnSpLocks noChangeShapeType="1"/>
              <a:stCxn id="16396" idx="4"/>
              <a:endCxn id="16397" idx="0"/>
            </p:cNvCxnSpPr>
            <p:nvPr/>
          </p:nvCxnSpPr>
          <p:spPr bwMode="auto">
            <a:xfrm>
              <a:off x="3108" y="1526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5" name="AutoShape 19"/>
            <p:cNvCxnSpPr>
              <a:cxnSpLocks noChangeShapeType="1"/>
              <a:stCxn id="16395" idx="6"/>
              <a:endCxn id="16397" idx="2"/>
            </p:cNvCxnSpPr>
            <p:nvPr/>
          </p:nvCxnSpPr>
          <p:spPr bwMode="auto">
            <a:xfrm>
              <a:off x="2836" y="1798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6" name="AutoShape 20"/>
            <p:cNvCxnSpPr>
              <a:cxnSpLocks noChangeShapeType="1"/>
              <a:stCxn id="16394" idx="6"/>
              <a:endCxn id="16396" idx="2"/>
            </p:cNvCxnSpPr>
            <p:nvPr/>
          </p:nvCxnSpPr>
          <p:spPr bwMode="auto">
            <a:xfrm>
              <a:off x="2836" y="1435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7" name="AutoShape 21"/>
            <p:cNvCxnSpPr>
              <a:cxnSpLocks noChangeShapeType="1"/>
              <a:stCxn id="16396" idx="3"/>
              <a:endCxn id="16395" idx="7"/>
            </p:cNvCxnSpPr>
            <p:nvPr/>
          </p:nvCxnSpPr>
          <p:spPr bwMode="auto">
            <a:xfrm flipH="1">
              <a:off x="2809" y="1499"/>
              <a:ext cx="235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408" name="Text Box 40"/>
            <p:cNvSpPr txBox="1">
              <a:spLocks noChangeArrowheads="1"/>
            </p:cNvSpPr>
            <p:nvPr/>
          </p:nvSpPr>
          <p:spPr bwMode="auto">
            <a:xfrm>
              <a:off x="1928" y="116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6409" name="Text Box 41"/>
            <p:cNvSpPr txBox="1">
              <a:spLocks noChangeArrowheads="1"/>
            </p:cNvSpPr>
            <p:nvPr/>
          </p:nvSpPr>
          <p:spPr bwMode="auto">
            <a:xfrm>
              <a:off x="2291" y="116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6410" name="Text Box 42"/>
            <p:cNvSpPr txBox="1">
              <a:spLocks noChangeArrowheads="1"/>
            </p:cNvSpPr>
            <p:nvPr/>
          </p:nvSpPr>
          <p:spPr bwMode="auto">
            <a:xfrm>
              <a:off x="2654" y="116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6411" name="Text Box 43"/>
            <p:cNvSpPr txBox="1">
              <a:spLocks noChangeArrowheads="1"/>
            </p:cNvSpPr>
            <p:nvPr/>
          </p:nvSpPr>
          <p:spPr bwMode="auto">
            <a:xfrm>
              <a:off x="3017" y="116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16412" name="Text Box 44"/>
            <p:cNvSpPr txBox="1">
              <a:spLocks noChangeArrowheads="1"/>
            </p:cNvSpPr>
            <p:nvPr/>
          </p:nvSpPr>
          <p:spPr bwMode="auto">
            <a:xfrm>
              <a:off x="1928" y="179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16413" name="Text Box 45"/>
            <p:cNvSpPr txBox="1">
              <a:spLocks noChangeArrowheads="1"/>
            </p:cNvSpPr>
            <p:nvPr/>
          </p:nvSpPr>
          <p:spPr bwMode="auto">
            <a:xfrm>
              <a:off x="2291" y="179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16414" name="Text Box 46"/>
            <p:cNvSpPr txBox="1">
              <a:spLocks noChangeArrowheads="1"/>
            </p:cNvSpPr>
            <p:nvPr/>
          </p:nvSpPr>
          <p:spPr bwMode="auto">
            <a:xfrm>
              <a:off x="2654" y="179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415" name="Text Box 47"/>
            <p:cNvSpPr txBox="1">
              <a:spLocks noChangeArrowheads="1"/>
            </p:cNvSpPr>
            <p:nvPr/>
          </p:nvSpPr>
          <p:spPr bwMode="auto">
            <a:xfrm>
              <a:off x="3017" y="179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416" name="Text Box 48"/>
            <p:cNvSpPr txBox="1">
              <a:spLocks noChangeArrowheads="1"/>
            </p:cNvSpPr>
            <p:nvPr/>
          </p:nvSpPr>
          <p:spPr bwMode="auto">
            <a:xfrm>
              <a:off x="1701" y="1480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6417" name="Text Box 79"/>
            <p:cNvSpPr txBox="1">
              <a:spLocks noChangeArrowheads="1"/>
            </p:cNvSpPr>
            <p:nvPr/>
          </p:nvSpPr>
          <p:spPr bwMode="auto">
            <a:xfrm>
              <a:off x="3243" y="1299"/>
              <a:ext cx="2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16418" name="Rectangle 81"/>
            <p:cNvSpPr>
              <a:spLocks noChangeArrowheads="1"/>
            </p:cNvSpPr>
            <p:nvPr/>
          </p:nvSpPr>
          <p:spPr bwMode="auto">
            <a:xfrm>
              <a:off x="3334" y="1526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6419" name="Oval 82"/>
            <p:cNvSpPr>
              <a:spLocks noChangeArrowheads="1"/>
            </p:cNvSpPr>
            <p:nvPr/>
          </p:nvSpPr>
          <p:spPr bwMode="auto">
            <a:xfrm>
              <a:off x="1928" y="2297"/>
              <a:ext cx="182" cy="1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420" name="Oval 83"/>
            <p:cNvSpPr>
              <a:spLocks noChangeArrowheads="1"/>
            </p:cNvSpPr>
            <p:nvPr/>
          </p:nvSpPr>
          <p:spPr bwMode="auto">
            <a:xfrm>
              <a:off x="1928" y="2660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421" name="Oval 84"/>
            <p:cNvSpPr>
              <a:spLocks noChangeArrowheads="1"/>
            </p:cNvSpPr>
            <p:nvPr/>
          </p:nvSpPr>
          <p:spPr bwMode="auto">
            <a:xfrm>
              <a:off x="2291" y="2297"/>
              <a:ext cx="182" cy="18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422" name="Oval 85"/>
            <p:cNvSpPr>
              <a:spLocks noChangeArrowheads="1"/>
            </p:cNvSpPr>
            <p:nvPr/>
          </p:nvSpPr>
          <p:spPr bwMode="auto">
            <a:xfrm>
              <a:off x="2291" y="2660"/>
              <a:ext cx="182" cy="1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423" name="Oval 86"/>
            <p:cNvSpPr>
              <a:spLocks noChangeArrowheads="1"/>
            </p:cNvSpPr>
            <p:nvPr/>
          </p:nvSpPr>
          <p:spPr bwMode="auto">
            <a:xfrm>
              <a:off x="2654" y="2297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424" name="Oval 87"/>
            <p:cNvSpPr>
              <a:spLocks noChangeArrowheads="1"/>
            </p:cNvSpPr>
            <p:nvPr/>
          </p:nvSpPr>
          <p:spPr bwMode="auto">
            <a:xfrm>
              <a:off x="2654" y="2660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425" name="Oval 88"/>
            <p:cNvSpPr>
              <a:spLocks noChangeArrowheads="1"/>
            </p:cNvSpPr>
            <p:nvPr/>
          </p:nvSpPr>
          <p:spPr bwMode="auto">
            <a:xfrm>
              <a:off x="3017" y="2297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426" name="Oval 89"/>
            <p:cNvSpPr>
              <a:spLocks noChangeArrowheads="1"/>
            </p:cNvSpPr>
            <p:nvPr/>
          </p:nvSpPr>
          <p:spPr bwMode="auto">
            <a:xfrm>
              <a:off x="3017" y="2660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cxnSp>
          <p:nvCxnSpPr>
            <p:cNvPr id="16427" name="AutoShape 90"/>
            <p:cNvCxnSpPr>
              <a:cxnSpLocks noChangeShapeType="1"/>
              <a:stCxn id="16419" idx="4"/>
              <a:endCxn id="16420" idx="0"/>
            </p:cNvCxnSpPr>
            <p:nvPr/>
          </p:nvCxnSpPr>
          <p:spPr bwMode="auto">
            <a:xfrm>
              <a:off x="2019" y="2479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28" name="AutoShape 91"/>
            <p:cNvCxnSpPr>
              <a:cxnSpLocks noChangeShapeType="1"/>
              <a:stCxn id="16419" idx="6"/>
              <a:endCxn id="16421" idx="2"/>
            </p:cNvCxnSpPr>
            <p:nvPr/>
          </p:nvCxnSpPr>
          <p:spPr bwMode="auto">
            <a:xfrm>
              <a:off x="2110" y="2388"/>
              <a:ext cx="181" cy="0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29" name="AutoShape 92"/>
            <p:cNvCxnSpPr>
              <a:cxnSpLocks noChangeShapeType="1"/>
              <a:stCxn id="16421" idx="4"/>
              <a:endCxn id="16422" idx="0"/>
            </p:cNvCxnSpPr>
            <p:nvPr/>
          </p:nvCxnSpPr>
          <p:spPr bwMode="auto">
            <a:xfrm>
              <a:off x="2382" y="2479"/>
              <a:ext cx="0" cy="181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30" name="AutoShape 93"/>
            <p:cNvCxnSpPr>
              <a:cxnSpLocks noChangeShapeType="1"/>
              <a:stCxn id="16422" idx="7"/>
              <a:endCxn id="16423" idx="3"/>
            </p:cNvCxnSpPr>
            <p:nvPr/>
          </p:nvCxnSpPr>
          <p:spPr bwMode="auto">
            <a:xfrm flipV="1">
              <a:off x="2446" y="2452"/>
              <a:ext cx="235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31" name="AutoShape 94"/>
            <p:cNvCxnSpPr>
              <a:cxnSpLocks noChangeShapeType="1"/>
              <a:stCxn id="16424" idx="2"/>
              <a:endCxn id="16422" idx="6"/>
            </p:cNvCxnSpPr>
            <p:nvPr/>
          </p:nvCxnSpPr>
          <p:spPr bwMode="auto">
            <a:xfrm flipH="1">
              <a:off x="2473" y="2751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32" name="AutoShape 95"/>
            <p:cNvCxnSpPr>
              <a:cxnSpLocks noChangeShapeType="1"/>
              <a:stCxn id="16423" idx="4"/>
              <a:endCxn id="16424" idx="0"/>
            </p:cNvCxnSpPr>
            <p:nvPr/>
          </p:nvCxnSpPr>
          <p:spPr bwMode="auto">
            <a:xfrm>
              <a:off x="2745" y="2479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33" name="AutoShape 96"/>
            <p:cNvCxnSpPr>
              <a:cxnSpLocks noChangeShapeType="1"/>
              <a:stCxn id="16425" idx="4"/>
              <a:endCxn id="16426" idx="0"/>
            </p:cNvCxnSpPr>
            <p:nvPr/>
          </p:nvCxnSpPr>
          <p:spPr bwMode="auto">
            <a:xfrm>
              <a:off x="3108" y="2479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34" name="AutoShape 97"/>
            <p:cNvCxnSpPr>
              <a:cxnSpLocks noChangeShapeType="1"/>
              <a:stCxn id="16424" idx="6"/>
              <a:endCxn id="16426" idx="2"/>
            </p:cNvCxnSpPr>
            <p:nvPr/>
          </p:nvCxnSpPr>
          <p:spPr bwMode="auto">
            <a:xfrm>
              <a:off x="2836" y="2751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35" name="AutoShape 98"/>
            <p:cNvCxnSpPr>
              <a:cxnSpLocks noChangeShapeType="1"/>
              <a:stCxn id="16423" idx="6"/>
              <a:endCxn id="16425" idx="2"/>
            </p:cNvCxnSpPr>
            <p:nvPr/>
          </p:nvCxnSpPr>
          <p:spPr bwMode="auto">
            <a:xfrm>
              <a:off x="2836" y="2388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36" name="AutoShape 99"/>
            <p:cNvCxnSpPr>
              <a:cxnSpLocks noChangeShapeType="1"/>
              <a:stCxn id="16425" idx="3"/>
              <a:endCxn id="16424" idx="7"/>
            </p:cNvCxnSpPr>
            <p:nvPr/>
          </p:nvCxnSpPr>
          <p:spPr bwMode="auto">
            <a:xfrm flipH="1">
              <a:off x="2809" y="2452"/>
              <a:ext cx="235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437" name="Text Box 100"/>
            <p:cNvSpPr txBox="1">
              <a:spLocks noChangeArrowheads="1"/>
            </p:cNvSpPr>
            <p:nvPr/>
          </p:nvSpPr>
          <p:spPr bwMode="auto">
            <a:xfrm>
              <a:off x="1928" y="2116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6438" name="Text Box 101"/>
            <p:cNvSpPr txBox="1">
              <a:spLocks noChangeArrowheads="1"/>
            </p:cNvSpPr>
            <p:nvPr/>
          </p:nvSpPr>
          <p:spPr bwMode="auto">
            <a:xfrm>
              <a:off x="2291" y="2116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6439" name="Text Box 102"/>
            <p:cNvSpPr txBox="1">
              <a:spLocks noChangeArrowheads="1"/>
            </p:cNvSpPr>
            <p:nvPr/>
          </p:nvSpPr>
          <p:spPr bwMode="auto">
            <a:xfrm>
              <a:off x="2654" y="2116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6440" name="Text Box 103"/>
            <p:cNvSpPr txBox="1">
              <a:spLocks noChangeArrowheads="1"/>
            </p:cNvSpPr>
            <p:nvPr/>
          </p:nvSpPr>
          <p:spPr bwMode="auto">
            <a:xfrm>
              <a:off x="3017" y="2116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16441" name="Text Box 104"/>
            <p:cNvSpPr txBox="1">
              <a:spLocks noChangeArrowheads="1"/>
            </p:cNvSpPr>
            <p:nvPr/>
          </p:nvSpPr>
          <p:spPr bwMode="auto">
            <a:xfrm>
              <a:off x="1928" y="275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16442" name="Text Box 105"/>
            <p:cNvSpPr txBox="1">
              <a:spLocks noChangeArrowheads="1"/>
            </p:cNvSpPr>
            <p:nvPr/>
          </p:nvSpPr>
          <p:spPr bwMode="auto">
            <a:xfrm>
              <a:off x="2291" y="275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16443" name="Text Box 106"/>
            <p:cNvSpPr txBox="1">
              <a:spLocks noChangeArrowheads="1"/>
            </p:cNvSpPr>
            <p:nvPr/>
          </p:nvSpPr>
          <p:spPr bwMode="auto">
            <a:xfrm>
              <a:off x="2654" y="275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444" name="Text Box 107"/>
            <p:cNvSpPr txBox="1">
              <a:spLocks noChangeArrowheads="1"/>
            </p:cNvSpPr>
            <p:nvPr/>
          </p:nvSpPr>
          <p:spPr bwMode="auto">
            <a:xfrm>
              <a:off x="3017" y="275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445" name="Text Box 108"/>
            <p:cNvSpPr txBox="1">
              <a:spLocks noChangeArrowheads="1"/>
            </p:cNvSpPr>
            <p:nvPr/>
          </p:nvSpPr>
          <p:spPr bwMode="auto">
            <a:xfrm>
              <a:off x="1701" y="2433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6446" name="Text Box 109"/>
            <p:cNvSpPr txBox="1">
              <a:spLocks noChangeArrowheads="1"/>
            </p:cNvSpPr>
            <p:nvPr/>
          </p:nvSpPr>
          <p:spPr bwMode="auto">
            <a:xfrm>
              <a:off x="3243" y="2252"/>
              <a:ext cx="2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16447" name="Rectangle 110"/>
            <p:cNvSpPr>
              <a:spLocks noChangeArrowheads="1"/>
            </p:cNvSpPr>
            <p:nvPr/>
          </p:nvSpPr>
          <p:spPr bwMode="auto">
            <a:xfrm>
              <a:off x="3334" y="2479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16448" name="Rectangle 111"/>
            <p:cNvSpPr>
              <a:spLocks noChangeArrowheads="1"/>
            </p:cNvSpPr>
            <p:nvPr/>
          </p:nvSpPr>
          <p:spPr bwMode="auto">
            <a:xfrm>
              <a:off x="3516" y="2479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6449" name="Oval 112"/>
            <p:cNvSpPr>
              <a:spLocks noChangeArrowheads="1"/>
            </p:cNvSpPr>
            <p:nvPr/>
          </p:nvSpPr>
          <p:spPr bwMode="auto">
            <a:xfrm>
              <a:off x="1928" y="3204"/>
              <a:ext cx="182" cy="1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450" name="Oval 113"/>
            <p:cNvSpPr>
              <a:spLocks noChangeArrowheads="1"/>
            </p:cNvSpPr>
            <p:nvPr/>
          </p:nvSpPr>
          <p:spPr bwMode="auto">
            <a:xfrm>
              <a:off x="1928" y="3567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451" name="Oval 114"/>
            <p:cNvSpPr>
              <a:spLocks noChangeArrowheads="1"/>
            </p:cNvSpPr>
            <p:nvPr/>
          </p:nvSpPr>
          <p:spPr bwMode="auto">
            <a:xfrm>
              <a:off x="2291" y="3204"/>
              <a:ext cx="182" cy="18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452" name="Oval 115"/>
            <p:cNvSpPr>
              <a:spLocks noChangeArrowheads="1"/>
            </p:cNvSpPr>
            <p:nvPr/>
          </p:nvSpPr>
          <p:spPr bwMode="auto">
            <a:xfrm>
              <a:off x="2291" y="3567"/>
              <a:ext cx="182" cy="18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chemeClr val="bg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453" name="Oval 116"/>
            <p:cNvSpPr>
              <a:spLocks noChangeArrowheads="1"/>
            </p:cNvSpPr>
            <p:nvPr/>
          </p:nvSpPr>
          <p:spPr bwMode="auto">
            <a:xfrm>
              <a:off x="2654" y="3204"/>
              <a:ext cx="182" cy="1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454" name="Oval 117"/>
            <p:cNvSpPr>
              <a:spLocks noChangeArrowheads="1"/>
            </p:cNvSpPr>
            <p:nvPr/>
          </p:nvSpPr>
          <p:spPr bwMode="auto">
            <a:xfrm>
              <a:off x="2654" y="3567"/>
              <a:ext cx="182" cy="1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455" name="Oval 118"/>
            <p:cNvSpPr>
              <a:spLocks noChangeArrowheads="1"/>
            </p:cNvSpPr>
            <p:nvPr/>
          </p:nvSpPr>
          <p:spPr bwMode="auto">
            <a:xfrm>
              <a:off x="3017" y="3204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sp>
          <p:nvSpPr>
            <p:cNvPr id="16456" name="Oval 119"/>
            <p:cNvSpPr>
              <a:spLocks noChangeArrowheads="1"/>
            </p:cNvSpPr>
            <p:nvPr/>
          </p:nvSpPr>
          <p:spPr bwMode="auto">
            <a:xfrm>
              <a:off x="3017" y="3567"/>
              <a:ext cx="182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∞</a:t>
              </a:r>
            </a:p>
          </p:txBody>
        </p:sp>
        <p:cxnSp>
          <p:nvCxnSpPr>
            <p:cNvPr id="16457" name="AutoShape 120"/>
            <p:cNvCxnSpPr>
              <a:cxnSpLocks noChangeShapeType="1"/>
              <a:stCxn id="16449" idx="4"/>
              <a:endCxn id="16450" idx="0"/>
            </p:cNvCxnSpPr>
            <p:nvPr/>
          </p:nvCxnSpPr>
          <p:spPr bwMode="auto">
            <a:xfrm>
              <a:off x="2019" y="3386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58" name="AutoShape 121"/>
            <p:cNvCxnSpPr>
              <a:cxnSpLocks noChangeShapeType="1"/>
              <a:stCxn id="16449" idx="6"/>
              <a:endCxn id="16451" idx="2"/>
            </p:cNvCxnSpPr>
            <p:nvPr/>
          </p:nvCxnSpPr>
          <p:spPr bwMode="auto">
            <a:xfrm>
              <a:off x="2110" y="3295"/>
              <a:ext cx="181" cy="0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59" name="AutoShape 122"/>
            <p:cNvCxnSpPr>
              <a:cxnSpLocks noChangeShapeType="1"/>
              <a:stCxn id="16451" idx="4"/>
              <a:endCxn id="16452" idx="0"/>
            </p:cNvCxnSpPr>
            <p:nvPr/>
          </p:nvCxnSpPr>
          <p:spPr bwMode="auto">
            <a:xfrm>
              <a:off x="2382" y="3386"/>
              <a:ext cx="0" cy="181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60" name="AutoShape 123"/>
            <p:cNvCxnSpPr>
              <a:cxnSpLocks noChangeShapeType="1"/>
              <a:stCxn id="16452" idx="7"/>
              <a:endCxn id="16453" idx="3"/>
            </p:cNvCxnSpPr>
            <p:nvPr/>
          </p:nvCxnSpPr>
          <p:spPr bwMode="auto">
            <a:xfrm flipV="1">
              <a:off x="2446" y="3359"/>
              <a:ext cx="235" cy="235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61" name="AutoShape 124"/>
            <p:cNvCxnSpPr>
              <a:cxnSpLocks noChangeShapeType="1"/>
              <a:stCxn id="16454" idx="2"/>
              <a:endCxn id="16452" idx="6"/>
            </p:cNvCxnSpPr>
            <p:nvPr/>
          </p:nvCxnSpPr>
          <p:spPr bwMode="auto">
            <a:xfrm flipH="1">
              <a:off x="2473" y="3658"/>
              <a:ext cx="181" cy="0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62" name="AutoShape 125"/>
            <p:cNvCxnSpPr>
              <a:cxnSpLocks noChangeShapeType="1"/>
              <a:stCxn id="16453" idx="4"/>
              <a:endCxn id="16454" idx="0"/>
            </p:cNvCxnSpPr>
            <p:nvPr/>
          </p:nvCxnSpPr>
          <p:spPr bwMode="auto">
            <a:xfrm>
              <a:off x="2745" y="3386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63" name="AutoShape 126"/>
            <p:cNvCxnSpPr>
              <a:cxnSpLocks noChangeShapeType="1"/>
              <a:stCxn id="16455" idx="4"/>
              <a:endCxn id="16456" idx="0"/>
            </p:cNvCxnSpPr>
            <p:nvPr/>
          </p:nvCxnSpPr>
          <p:spPr bwMode="auto">
            <a:xfrm>
              <a:off x="3108" y="3386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64" name="AutoShape 127"/>
            <p:cNvCxnSpPr>
              <a:cxnSpLocks noChangeShapeType="1"/>
              <a:stCxn id="16454" idx="6"/>
              <a:endCxn id="16456" idx="2"/>
            </p:cNvCxnSpPr>
            <p:nvPr/>
          </p:nvCxnSpPr>
          <p:spPr bwMode="auto">
            <a:xfrm>
              <a:off x="2836" y="3658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65" name="AutoShape 128"/>
            <p:cNvCxnSpPr>
              <a:cxnSpLocks noChangeShapeType="1"/>
              <a:stCxn id="16453" idx="6"/>
              <a:endCxn id="16455" idx="2"/>
            </p:cNvCxnSpPr>
            <p:nvPr/>
          </p:nvCxnSpPr>
          <p:spPr bwMode="auto">
            <a:xfrm>
              <a:off x="2836" y="3295"/>
              <a:ext cx="1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66" name="AutoShape 129"/>
            <p:cNvCxnSpPr>
              <a:cxnSpLocks noChangeShapeType="1"/>
              <a:stCxn id="16455" idx="3"/>
              <a:endCxn id="16454" idx="7"/>
            </p:cNvCxnSpPr>
            <p:nvPr/>
          </p:nvCxnSpPr>
          <p:spPr bwMode="auto">
            <a:xfrm flipH="1">
              <a:off x="2809" y="3359"/>
              <a:ext cx="235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467" name="Text Box 130"/>
            <p:cNvSpPr txBox="1">
              <a:spLocks noChangeArrowheads="1"/>
            </p:cNvSpPr>
            <p:nvPr/>
          </p:nvSpPr>
          <p:spPr bwMode="auto">
            <a:xfrm>
              <a:off x="1928" y="302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6468" name="Text Box 131"/>
            <p:cNvSpPr txBox="1">
              <a:spLocks noChangeArrowheads="1"/>
            </p:cNvSpPr>
            <p:nvPr/>
          </p:nvSpPr>
          <p:spPr bwMode="auto">
            <a:xfrm>
              <a:off x="2291" y="302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16469" name="Text Box 132"/>
            <p:cNvSpPr txBox="1">
              <a:spLocks noChangeArrowheads="1"/>
            </p:cNvSpPr>
            <p:nvPr/>
          </p:nvSpPr>
          <p:spPr bwMode="auto">
            <a:xfrm>
              <a:off x="2654" y="302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6470" name="Text Box 133"/>
            <p:cNvSpPr txBox="1">
              <a:spLocks noChangeArrowheads="1"/>
            </p:cNvSpPr>
            <p:nvPr/>
          </p:nvSpPr>
          <p:spPr bwMode="auto">
            <a:xfrm>
              <a:off x="3017" y="302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16471" name="Text Box 134"/>
            <p:cNvSpPr txBox="1">
              <a:spLocks noChangeArrowheads="1"/>
            </p:cNvSpPr>
            <p:nvPr/>
          </p:nvSpPr>
          <p:spPr bwMode="auto">
            <a:xfrm>
              <a:off x="1928" y="365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16472" name="Text Box 135"/>
            <p:cNvSpPr txBox="1">
              <a:spLocks noChangeArrowheads="1"/>
            </p:cNvSpPr>
            <p:nvPr/>
          </p:nvSpPr>
          <p:spPr bwMode="auto">
            <a:xfrm>
              <a:off x="2291" y="365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16473" name="Text Box 136"/>
            <p:cNvSpPr txBox="1">
              <a:spLocks noChangeArrowheads="1"/>
            </p:cNvSpPr>
            <p:nvPr/>
          </p:nvSpPr>
          <p:spPr bwMode="auto">
            <a:xfrm>
              <a:off x="2654" y="365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474" name="Text Box 137"/>
            <p:cNvSpPr txBox="1">
              <a:spLocks noChangeArrowheads="1"/>
            </p:cNvSpPr>
            <p:nvPr/>
          </p:nvSpPr>
          <p:spPr bwMode="auto">
            <a:xfrm>
              <a:off x="3017" y="365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6475" name="Text Box 138"/>
            <p:cNvSpPr txBox="1">
              <a:spLocks noChangeArrowheads="1"/>
            </p:cNvSpPr>
            <p:nvPr/>
          </p:nvSpPr>
          <p:spPr bwMode="auto">
            <a:xfrm>
              <a:off x="1701" y="3340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16476" name="Text Box 139"/>
            <p:cNvSpPr txBox="1">
              <a:spLocks noChangeArrowheads="1"/>
            </p:cNvSpPr>
            <p:nvPr/>
          </p:nvSpPr>
          <p:spPr bwMode="auto">
            <a:xfrm>
              <a:off x="3243" y="3159"/>
              <a:ext cx="2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16477" name="Rectangle 230"/>
            <p:cNvSpPr>
              <a:spLocks noChangeArrowheads="1"/>
            </p:cNvSpPr>
            <p:nvPr/>
          </p:nvSpPr>
          <p:spPr bwMode="auto">
            <a:xfrm>
              <a:off x="3515" y="3385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6478" name="Rectangle 231"/>
            <p:cNvSpPr>
              <a:spLocks noChangeArrowheads="1"/>
            </p:cNvSpPr>
            <p:nvPr/>
          </p:nvSpPr>
          <p:spPr bwMode="auto">
            <a:xfrm>
              <a:off x="3697" y="3385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479" name="Rectangle 236"/>
            <p:cNvSpPr>
              <a:spLocks noChangeArrowheads="1"/>
            </p:cNvSpPr>
            <p:nvPr/>
          </p:nvSpPr>
          <p:spPr bwMode="auto">
            <a:xfrm>
              <a:off x="3334" y="3385"/>
              <a:ext cx="182" cy="1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6480" name="Text Box 238"/>
            <p:cNvSpPr txBox="1">
              <a:spLocks noChangeArrowheads="1"/>
            </p:cNvSpPr>
            <p:nvPr/>
          </p:nvSpPr>
          <p:spPr bwMode="auto">
            <a:xfrm>
              <a:off x="3334" y="1662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481" name="Text Box 239"/>
            <p:cNvSpPr txBox="1">
              <a:spLocks noChangeArrowheads="1"/>
            </p:cNvSpPr>
            <p:nvPr/>
          </p:nvSpPr>
          <p:spPr bwMode="auto">
            <a:xfrm>
              <a:off x="3334" y="2615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482" name="Text Box 240"/>
            <p:cNvSpPr txBox="1">
              <a:spLocks noChangeArrowheads="1"/>
            </p:cNvSpPr>
            <p:nvPr/>
          </p:nvSpPr>
          <p:spPr bwMode="auto">
            <a:xfrm>
              <a:off x="3516" y="2615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483" name="Text Box 241"/>
            <p:cNvSpPr txBox="1">
              <a:spLocks noChangeArrowheads="1"/>
            </p:cNvSpPr>
            <p:nvPr/>
          </p:nvSpPr>
          <p:spPr bwMode="auto">
            <a:xfrm>
              <a:off x="3334" y="3521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484" name="Text Box 242"/>
            <p:cNvSpPr txBox="1">
              <a:spLocks noChangeArrowheads="1"/>
            </p:cNvSpPr>
            <p:nvPr/>
          </p:nvSpPr>
          <p:spPr bwMode="auto">
            <a:xfrm>
              <a:off x="3516" y="3521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485" name="Text Box 243"/>
            <p:cNvSpPr txBox="1">
              <a:spLocks noChangeArrowheads="1"/>
            </p:cNvSpPr>
            <p:nvPr/>
          </p:nvSpPr>
          <p:spPr bwMode="auto">
            <a:xfrm>
              <a:off x="3697" y="3521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101" name="标题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广度优先的搜索算法示例</a:t>
            </a:r>
          </a:p>
        </p:txBody>
      </p:sp>
    </p:spTree>
    <p:extLst>
      <p:ext uri="{BB962C8B-B14F-4D97-AF65-F5344CB8AC3E}">
        <p14:creationId xmlns:p14="http://schemas.microsoft.com/office/powerpoint/2010/main" val="28838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Oval 102"/>
          <p:cNvSpPr>
            <a:spLocks noChangeArrowheads="1"/>
          </p:cNvSpPr>
          <p:nvPr/>
        </p:nvSpPr>
        <p:spPr bwMode="auto">
          <a:xfrm>
            <a:off x="3203575" y="191770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438" name="Oval 103"/>
          <p:cNvSpPr>
            <a:spLocks noChangeArrowheads="1"/>
          </p:cNvSpPr>
          <p:nvPr/>
        </p:nvSpPr>
        <p:spPr bwMode="auto">
          <a:xfrm>
            <a:off x="3203575" y="2493963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439" name="Oval 104"/>
          <p:cNvSpPr>
            <a:spLocks noChangeArrowheads="1"/>
          </p:cNvSpPr>
          <p:nvPr/>
        </p:nvSpPr>
        <p:spPr bwMode="auto">
          <a:xfrm>
            <a:off x="3779838" y="191770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440" name="Oval 105"/>
          <p:cNvSpPr>
            <a:spLocks noChangeArrowheads="1"/>
          </p:cNvSpPr>
          <p:nvPr/>
        </p:nvSpPr>
        <p:spPr bwMode="auto">
          <a:xfrm>
            <a:off x="3779838" y="2493963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441" name="Oval 106"/>
          <p:cNvSpPr>
            <a:spLocks noChangeArrowheads="1"/>
          </p:cNvSpPr>
          <p:nvPr/>
        </p:nvSpPr>
        <p:spPr bwMode="auto">
          <a:xfrm>
            <a:off x="4356100" y="1917700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442" name="Oval 107"/>
          <p:cNvSpPr>
            <a:spLocks noChangeArrowheads="1"/>
          </p:cNvSpPr>
          <p:nvPr/>
        </p:nvSpPr>
        <p:spPr bwMode="auto">
          <a:xfrm>
            <a:off x="4356100" y="2493963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443" name="Oval 108"/>
          <p:cNvSpPr>
            <a:spLocks noChangeArrowheads="1"/>
          </p:cNvSpPr>
          <p:nvPr/>
        </p:nvSpPr>
        <p:spPr bwMode="auto">
          <a:xfrm>
            <a:off x="4932363" y="1917700"/>
            <a:ext cx="288925" cy="2889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∞</a:t>
            </a:r>
          </a:p>
        </p:txBody>
      </p:sp>
      <p:sp>
        <p:nvSpPr>
          <p:cNvPr id="18444" name="Oval 109"/>
          <p:cNvSpPr>
            <a:spLocks noChangeArrowheads="1"/>
          </p:cNvSpPr>
          <p:nvPr/>
        </p:nvSpPr>
        <p:spPr bwMode="auto">
          <a:xfrm>
            <a:off x="4932363" y="2493963"/>
            <a:ext cx="288925" cy="2889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∞</a:t>
            </a:r>
          </a:p>
        </p:txBody>
      </p:sp>
      <p:cxnSp>
        <p:nvCxnSpPr>
          <p:cNvPr id="18445" name="AutoShape 110"/>
          <p:cNvCxnSpPr>
            <a:cxnSpLocks noChangeShapeType="1"/>
            <a:stCxn id="18437" idx="4"/>
            <a:endCxn id="18438" idx="0"/>
          </p:cNvCxnSpPr>
          <p:nvPr/>
        </p:nvCxnSpPr>
        <p:spPr bwMode="auto">
          <a:xfrm>
            <a:off x="3348038" y="2206625"/>
            <a:ext cx="0" cy="287338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6" name="AutoShape 111"/>
          <p:cNvCxnSpPr>
            <a:cxnSpLocks noChangeShapeType="1"/>
          </p:cNvCxnSpPr>
          <p:nvPr/>
        </p:nvCxnSpPr>
        <p:spPr bwMode="auto">
          <a:xfrm>
            <a:off x="3492500" y="2062163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7" name="AutoShape 112"/>
          <p:cNvCxnSpPr>
            <a:cxnSpLocks noChangeShapeType="1"/>
            <a:stCxn id="18439" idx="4"/>
            <a:endCxn id="18440" idx="0"/>
          </p:cNvCxnSpPr>
          <p:nvPr/>
        </p:nvCxnSpPr>
        <p:spPr bwMode="auto">
          <a:xfrm>
            <a:off x="3924300" y="2206625"/>
            <a:ext cx="0" cy="287338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8" name="AutoShape 113"/>
          <p:cNvCxnSpPr>
            <a:cxnSpLocks noChangeShapeType="1"/>
            <a:stCxn id="18440" idx="7"/>
            <a:endCxn id="18441" idx="3"/>
          </p:cNvCxnSpPr>
          <p:nvPr/>
        </p:nvCxnSpPr>
        <p:spPr bwMode="auto">
          <a:xfrm flipV="1">
            <a:off x="4025900" y="2163763"/>
            <a:ext cx="373063" cy="373062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49" name="AutoShape 114"/>
          <p:cNvCxnSpPr>
            <a:cxnSpLocks noChangeShapeType="1"/>
            <a:stCxn id="18442" idx="2"/>
            <a:endCxn id="18440" idx="6"/>
          </p:cNvCxnSpPr>
          <p:nvPr/>
        </p:nvCxnSpPr>
        <p:spPr bwMode="auto">
          <a:xfrm flipH="1">
            <a:off x="4068763" y="2638425"/>
            <a:ext cx="287337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50" name="AutoShape 115"/>
          <p:cNvCxnSpPr>
            <a:cxnSpLocks noChangeShapeType="1"/>
            <a:stCxn id="18441" idx="4"/>
            <a:endCxn id="18442" idx="0"/>
          </p:cNvCxnSpPr>
          <p:nvPr/>
        </p:nvCxnSpPr>
        <p:spPr bwMode="auto">
          <a:xfrm>
            <a:off x="4500563" y="2206625"/>
            <a:ext cx="0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51" name="AutoShape 116"/>
          <p:cNvCxnSpPr>
            <a:cxnSpLocks noChangeShapeType="1"/>
            <a:stCxn id="18443" idx="4"/>
            <a:endCxn id="18444" idx="0"/>
          </p:cNvCxnSpPr>
          <p:nvPr/>
        </p:nvCxnSpPr>
        <p:spPr bwMode="auto">
          <a:xfrm>
            <a:off x="5076825" y="2206625"/>
            <a:ext cx="0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52" name="AutoShape 117"/>
          <p:cNvCxnSpPr>
            <a:cxnSpLocks noChangeShapeType="1"/>
            <a:stCxn id="18442" idx="6"/>
            <a:endCxn id="18444" idx="2"/>
          </p:cNvCxnSpPr>
          <p:nvPr/>
        </p:nvCxnSpPr>
        <p:spPr bwMode="auto">
          <a:xfrm>
            <a:off x="4645025" y="2638425"/>
            <a:ext cx="2873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53" name="AutoShape 118"/>
          <p:cNvCxnSpPr>
            <a:cxnSpLocks noChangeShapeType="1"/>
            <a:stCxn id="18441" idx="6"/>
            <a:endCxn id="18443" idx="2"/>
          </p:cNvCxnSpPr>
          <p:nvPr/>
        </p:nvCxnSpPr>
        <p:spPr bwMode="auto">
          <a:xfrm>
            <a:off x="4645025" y="2062163"/>
            <a:ext cx="2873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54" name="AutoShape 119"/>
          <p:cNvCxnSpPr>
            <a:cxnSpLocks noChangeShapeType="1"/>
            <a:stCxn id="18443" idx="3"/>
            <a:endCxn id="18442" idx="7"/>
          </p:cNvCxnSpPr>
          <p:nvPr/>
        </p:nvCxnSpPr>
        <p:spPr bwMode="auto">
          <a:xfrm flipH="1">
            <a:off x="4602163" y="2163763"/>
            <a:ext cx="373062" cy="3730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55" name="Text Box 120"/>
          <p:cNvSpPr txBox="1">
            <a:spLocks noChangeArrowheads="1"/>
          </p:cNvSpPr>
          <p:nvPr/>
        </p:nvSpPr>
        <p:spPr bwMode="auto">
          <a:xfrm>
            <a:off x="3203575" y="163036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8456" name="Text Box 121"/>
          <p:cNvSpPr txBox="1">
            <a:spLocks noChangeArrowheads="1"/>
          </p:cNvSpPr>
          <p:nvPr/>
        </p:nvSpPr>
        <p:spPr bwMode="auto">
          <a:xfrm>
            <a:off x="3779838" y="16303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8457" name="Text Box 122"/>
          <p:cNvSpPr txBox="1">
            <a:spLocks noChangeArrowheads="1"/>
          </p:cNvSpPr>
          <p:nvPr/>
        </p:nvSpPr>
        <p:spPr bwMode="auto">
          <a:xfrm>
            <a:off x="4356100" y="163036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8458" name="Text Box 123"/>
          <p:cNvSpPr txBox="1">
            <a:spLocks noChangeArrowheads="1"/>
          </p:cNvSpPr>
          <p:nvPr/>
        </p:nvSpPr>
        <p:spPr bwMode="auto">
          <a:xfrm>
            <a:off x="4932363" y="16303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8459" name="Text Box 124"/>
          <p:cNvSpPr txBox="1">
            <a:spLocks noChangeArrowheads="1"/>
          </p:cNvSpPr>
          <p:nvPr/>
        </p:nvSpPr>
        <p:spPr bwMode="auto">
          <a:xfrm>
            <a:off x="3203575" y="2638425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8460" name="Text Box 125"/>
          <p:cNvSpPr txBox="1">
            <a:spLocks noChangeArrowheads="1"/>
          </p:cNvSpPr>
          <p:nvPr/>
        </p:nvSpPr>
        <p:spPr bwMode="auto">
          <a:xfrm>
            <a:off x="3779838" y="263842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18461" name="Text Box 126"/>
          <p:cNvSpPr txBox="1">
            <a:spLocks noChangeArrowheads="1"/>
          </p:cNvSpPr>
          <p:nvPr/>
        </p:nvSpPr>
        <p:spPr bwMode="auto">
          <a:xfrm>
            <a:off x="4356100" y="2638425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8462" name="Text Box 127"/>
          <p:cNvSpPr txBox="1">
            <a:spLocks noChangeArrowheads="1"/>
          </p:cNvSpPr>
          <p:nvPr/>
        </p:nvSpPr>
        <p:spPr bwMode="auto">
          <a:xfrm>
            <a:off x="4932363" y="263842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8463" name="Text Box 128"/>
          <p:cNvSpPr txBox="1">
            <a:spLocks noChangeArrowheads="1"/>
          </p:cNvSpPr>
          <p:nvPr/>
        </p:nvSpPr>
        <p:spPr bwMode="auto">
          <a:xfrm>
            <a:off x="2843213" y="2133600"/>
            <a:ext cx="576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(d)</a:t>
            </a:r>
          </a:p>
        </p:txBody>
      </p:sp>
      <p:sp>
        <p:nvSpPr>
          <p:cNvPr id="18464" name="Text Box 129"/>
          <p:cNvSpPr txBox="1">
            <a:spLocks noChangeArrowheads="1"/>
          </p:cNvSpPr>
          <p:nvPr/>
        </p:nvSpPr>
        <p:spPr bwMode="auto">
          <a:xfrm>
            <a:off x="5291138" y="1846263"/>
            <a:ext cx="433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18465" name="Rectangle 130"/>
          <p:cNvSpPr>
            <a:spLocks noChangeArrowheads="1"/>
          </p:cNvSpPr>
          <p:nvPr/>
        </p:nvSpPr>
        <p:spPr bwMode="auto">
          <a:xfrm>
            <a:off x="5435600" y="2206625"/>
            <a:ext cx="288925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8466" name="Rectangle 131"/>
          <p:cNvSpPr>
            <a:spLocks noChangeArrowheads="1"/>
          </p:cNvSpPr>
          <p:nvPr/>
        </p:nvSpPr>
        <p:spPr bwMode="auto">
          <a:xfrm>
            <a:off x="5724525" y="2206625"/>
            <a:ext cx="288925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8467" name="Oval 132"/>
          <p:cNvSpPr>
            <a:spLocks noChangeArrowheads="1"/>
          </p:cNvSpPr>
          <p:nvPr/>
        </p:nvSpPr>
        <p:spPr bwMode="auto">
          <a:xfrm>
            <a:off x="3203575" y="328453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468" name="Oval 133"/>
          <p:cNvSpPr>
            <a:spLocks noChangeArrowheads="1"/>
          </p:cNvSpPr>
          <p:nvPr/>
        </p:nvSpPr>
        <p:spPr bwMode="auto">
          <a:xfrm>
            <a:off x="3203575" y="3860800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469" name="Oval 134"/>
          <p:cNvSpPr>
            <a:spLocks noChangeArrowheads="1"/>
          </p:cNvSpPr>
          <p:nvPr/>
        </p:nvSpPr>
        <p:spPr bwMode="auto">
          <a:xfrm>
            <a:off x="3779838" y="328453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470" name="Oval 135"/>
          <p:cNvSpPr>
            <a:spLocks noChangeArrowheads="1"/>
          </p:cNvSpPr>
          <p:nvPr/>
        </p:nvSpPr>
        <p:spPr bwMode="auto">
          <a:xfrm>
            <a:off x="3779838" y="386080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471" name="Oval 136"/>
          <p:cNvSpPr>
            <a:spLocks noChangeArrowheads="1"/>
          </p:cNvSpPr>
          <p:nvPr/>
        </p:nvSpPr>
        <p:spPr bwMode="auto">
          <a:xfrm>
            <a:off x="4356100" y="328453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472" name="Oval 137"/>
          <p:cNvSpPr>
            <a:spLocks noChangeArrowheads="1"/>
          </p:cNvSpPr>
          <p:nvPr/>
        </p:nvSpPr>
        <p:spPr bwMode="auto">
          <a:xfrm>
            <a:off x="4356100" y="3860800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473" name="Oval 138"/>
          <p:cNvSpPr>
            <a:spLocks noChangeArrowheads="1"/>
          </p:cNvSpPr>
          <p:nvPr/>
        </p:nvSpPr>
        <p:spPr bwMode="auto">
          <a:xfrm>
            <a:off x="4932363" y="3284538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8474" name="Oval 139"/>
          <p:cNvSpPr>
            <a:spLocks noChangeArrowheads="1"/>
          </p:cNvSpPr>
          <p:nvPr/>
        </p:nvSpPr>
        <p:spPr bwMode="auto">
          <a:xfrm>
            <a:off x="4932363" y="3860800"/>
            <a:ext cx="288925" cy="2889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∞</a:t>
            </a:r>
          </a:p>
        </p:txBody>
      </p:sp>
      <p:cxnSp>
        <p:nvCxnSpPr>
          <p:cNvPr id="18475" name="AutoShape 140"/>
          <p:cNvCxnSpPr>
            <a:cxnSpLocks noChangeShapeType="1"/>
            <a:stCxn id="18467" idx="4"/>
            <a:endCxn id="18468" idx="0"/>
          </p:cNvCxnSpPr>
          <p:nvPr/>
        </p:nvCxnSpPr>
        <p:spPr bwMode="auto">
          <a:xfrm>
            <a:off x="3348038" y="3573463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76" name="AutoShape 141"/>
          <p:cNvCxnSpPr>
            <a:cxnSpLocks noChangeShapeType="1"/>
            <a:stCxn id="18467" idx="6"/>
            <a:endCxn id="18469" idx="2"/>
          </p:cNvCxnSpPr>
          <p:nvPr/>
        </p:nvCxnSpPr>
        <p:spPr bwMode="auto">
          <a:xfrm>
            <a:off x="3492500" y="3429000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77" name="AutoShape 142"/>
          <p:cNvCxnSpPr>
            <a:cxnSpLocks noChangeShapeType="1"/>
            <a:stCxn id="18469" idx="4"/>
            <a:endCxn id="18470" idx="0"/>
          </p:cNvCxnSpPr>
          <p:nvPr/>
        </p:nvCxnSpPr>
        <p:spPr bwMode="auto">
          <a:xfrm>
            <a:off x="3924300" y="3573463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78" name="AutoShape 143"/>
          <p:cNvCxnSpPr>
            <a:cxnSpLocks noChangeShapeType="1"/>
            <a:stCxn id="18470" idx="7"/>
            <a:endCxn id="18471" idx="3"/>
          </p:cNvCxnSpPr>
          <p:nvPr/>
        </p:nvCxnSpPr>
        <p:spPr bwMode="auto">
          <a:xfrm flipV="1">
            <a:off x="4025900" y="3530600"/>
            <a:ext cx="373063" cy="373063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79" name="AutoShape 144"/>
          <p:cNvCxnSpPr>
            <a:cxnSpLocks noChangeShapeType="1"/>
            <a:stCxn id="18472" idx="2"/>
            <a:endCxn id="18470" idx="6"/>
          </p:cNvCxnSpPr>
          <p:nvPr/>
        </p:nvCxnSpPr>
        <p:spPr bwMode="auto">
          <a:xfrm flipH="1">
            <a:off x="4068763" y="4005263"/>
            <a:ext cx="287337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80" name="AutoShape 145"/>
          <p:cNvCxnSpPr>
            <a:cxnSpLocks noChangeShapeType="1"/>
            <a:stCxn id="18471" idx="4"/>
            <a:endCxn id="18472" idx="0"/>
          </p:cNvCxnSpPr>
          <p:nvPr/>
        </p:nvCxnSpPr>
        <p:spPr bwMode="auto">
          <a:xfrm>
            <a:off x="4500563" y="3573463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81" name="AutoShape 146"/>
          <p:cNvCxnSpPr>
            <a:cxnSpLocks noChangeShapeType="1"/>
            <a:stCxn id="18473" idx="4"/>
            <a:endCxn id="18474" idx="0"/>
          </p:cNvCxnSpPr>
          <p:nvPr/>
        </p:nvCxnSpPr>
        <p:spPr bwMode="auto">
          <a:xfrm>
            <a:off x="5076825" y="3573463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82" name="AutoShape 147"/>
          <p:cNvCxnSpPr>
            <a:cxnSpLocks noChangeShapeType="1"/>
            <a:stCxn id="18472" idx="6"/>
            <a:endCxn id="18474" idx="2"/>
          </p:cNvCxnSpPr>
          <p:nvPr/>
        </p:nvCxnSpPr>
        <p:spPr bwMode="auto">
          <a:xfrm>
            <a:off x="4645025" y="4005263"/>
            <a:ext cx="2873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83" name="AutoShape 148"/>
          <p:cNvCxnSpPr>
            <a:cxnSpLocks noChangeShapeType="1"/>
            <a:stCxn id="18471" idx="6"/>
            <a:endCxn id="18473" idx="2"/>
          </p:cNvCxnSpPr>
          <p:nvPr/>
        </p:nvCxnSpPr>
        <p:spPr bwMode="auto">
          <a:xfrm>
            <a:off x="4645025" y="3429000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84" name="AutoShape 149"/>
          <p:cNvCxnSpPr>
            <a:cxnSpLocks noChangeShapeType="1"/>
            <a:stCxn id="18473" idx="3"/>
            <a:endCxn id="18472" idx="7"/>
          </p:cNvCxnSpPr>
          <p:nvPr/>
        </p:nvCxnSpPr>
        <p:spPr bwMode="auto">
          <a:xfrm flipH="1">
            <a:off x="4602163" y="3530600"/>
            <a:ext cx="373062" cy="373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85" name="Text Box 150"/>
          <p:cNvSpPr txBox="1">
            <a:spLocks noChangeArrowheads="1"/>
          </p:cNvSpPr>
          <p:nvPr/>
        </p:nvSpPr>
        <p:spPr bwMode="auto">
          <a:xfrm>
            <a:off x="3203575" y="29972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8486" name="Text Box 151"/>
          <p:cNvSpPr txBox="1">
            <a:spLocks noChangeArrowheads="1"/>
          </p:cNvSpPr>
          <p:nvPr/>
        </p:nvSpPr>
        <p:spPr bwMode="auto">
          <a:xfrm>
            <a:off x="3779838" y="2997200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8487" name="Text Box 152"/>
          <p:cNvSpPr txBox="1">
            <a:spLocks noChangeArrowheads="1"/>
          </p:cNvSpPr>
          <p:nvPr/>
        </p:nvSpPr>
        <p:spPr bwMode="auto">
          <a:xfrm>
            <a:off x="4356100" y="29972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8488" name="Text Box 153"/>
          <p:cNvSpPr txBox="1">
            <a:spLocks noChangeArrowheads="1"/>
          </p:cNvSpPr>
          <p:nvPr/>
        </p:nvSpPr>
        <p:spPr bwMode="auto">
          <a:xfrm>
            <a:off x="4932363" y="2997200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8489" name="Text Box 154"/>
          <p:cNvSpPr txBox="1">
            <a:spLocks noChangeArrowheads="1"/>
          </p:cNvSpPr>
          <p:nvPr/>
        </p:nvSpPr>
        <p:spPr bwMode="auto">
          <a:xfrm>
            <a:off x="3203575" y="400526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8490" name="Text Box 155"/>
          <p:cNvSpPr txBox="1">
            <a:spLocks noChangeArrowheads="1"/>
          </p:cNvSpPr>
          <p:nvPr/>
        </p:nvSpPr>
        <p:spPr bwMode="auto">
          <a:xfrm>
            <a:off x="3779838" y="40052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18491" name="Text Box 156"/>
          <p:cNvSpPr txBox="1">
            <a:spLocks noChangeArrowheads="1"/>
          </p:cNvSpPr>
          <p:nvPr/>
        </p:nvSpPr>
        <p:spPr bwMode="auto">
          <a:xfrm>
            <a:off x="4356100" y="400526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8492" name="Text Box 157"/>
          <p:cNvSpPr txBox="1">
            <a:spLocks noChangeArrowheads="1"/>
          </p:cNvSpPr>
          <p:nvPr/>
        </p:nvSpPr>
        <p:spPr bwMode="auto">
          <a:xfrm>
            <a:off x="4932363" y="40052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8493" name="Text Box 158"/>
          <p:cNvSpPr txBox="1">
            <a:spLocks noChangeArrowheads="1"/>
          </p:cNvSpPr>
          <p:nvPr/>
        </p:nvSpPr>
        <p:spPr bwMode="auto">
          <a:xfrm>
            <a:off x="2843213" y="3500438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(e)</a:t>
            </a:r>
          </a:p>
        </p:txBody>
      </p:sp>
      <p:sp>
        <p:nvSpPr>
          <p:cNvPr id="18494" name="Text Box 159"/>
          <p:cNvSpPr txBox="1">
            <a:spLocks noChangeArrowheads="1"/>
          </p:cNvSpPr>
          <p:nvPr/>
        </p:nvSpPr>
        <p:spPr bwMode="auto">
          <a:xfrm>
            <a:off x="5291138" y="3213100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18495" name="Rectangle 160"/>
          <p:cNvSpPr>
            <a:spLocks noChangeArrowheads="1"/>
          </p:cNvSpPr>
          <p:nvPr/>
        </p:nvSpPr>
        <p:spPr bwMode="auto">
          <a:xfrm>
            <a:off x="5435600" y="3573463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8496" name="Oval 161"/>
          <p:cNvSpPr>
            <a:spLocks noChangeArrowheads="1"/>
          </p:cNvSpPr>
          <p:nvPr/>
        </p:nvSpPr>
        <p:spPr bwMode="auto">
          <a:xfrm>
            <a:off x="3203575" y="4652963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497" name="Oval 162"/>
          <p:cNvSpPr>
            <a:spLocks noChangeArrowheads="1"/>
          </p:cNvSpPr>
          <p:nvPr/>
        </p:nvSpPr>
        <p:spPr bwMode="auto">
          <a:xfrm>
            <a:off x="3203575" y="5229225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498" name="Oval 163"/>
          <p:cNvSpPr>
            <a:spLocks noChangeArrowheads="1"/>
          </p:cNvSpPr>
          <p:nvPr/>
        </p:nvSpPr>
        <p:spPr bwMode="auto">
          <a:xfrm>
            <a:off x="3779838" y="4652963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499" name="Oval 164"/>
          <p:cNvSpPr>
            <a:spLocks noChangeArrowheads="1"/>
          </p:cNvSpPr>
          <p:nvPr/>
        </p:nvSpPr>
        <p:spPr bwMode="auto">
          <a:xfrm>
            <a:off x="3779838" y="5229225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500" name="Oval 165"/>
          <p:cNvSpPr>
            <a:spLocks noChangeArrowheads="1"/>
          </p:cNvSpPr>
          <p:nvPr/>
        </p:nvSpPr>
        <p:spPr bwMode="auto">
          <a:xfrm>
            <a:off x="4356100" y="4652963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501" name="Oval 166"/>
          <p:cNvSpPr>
            <a:spLocks noChangeArrowheads="1"/>
          </p:cNvSpPr>
          <p:nvPr/>
        </p:nvSpPr>
        <p:spPr bwMode="auto">
          <a:xfrm>
            <a:off x="4356100" y="5229225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502" name="Oval 167"/>
          <p:cNvSpPr>
            <a:spLocks noChangeArrowheads="1"/>
          </p:cNvSpPr>
          <p:nvPr/>
        </p:nvSpPr>
        <p:spPr bwMode="auto">
          <a:xfrm>
            <a:off x="4932363" y="4652963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8503" name="Oval 168"/>
          <p:cNvSpPr>
            <a:spLocks noChangeArrowheads="1"/>
          </p:cNvSpPr>
          <p:nvPr/>
        </p:nvSpPr>
        <p:spPr bwMode="auto">
          <a:xfrm>
            <a:off x="4932363" y="5229225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8504" name="AutoShape 169"/>
          <p:cNvCxnSpPr>
            <a:cxnSpLocks noChangeShapeType="1"/>
            <a:stCxn id="18496" idx="4"/>
            <a:endCxn id="18497" idx="0"/>
          </p:cNvCxnSpPr>
          <p:nvPr/>
        </p:nvCxnSpPr>
        <p:spPr bwMode="auto">
          <a:xfrm>
            <a:off x="3348038" y="4941888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05" name="AutoShape 170"/>
          <p:cNvCxnSpPr>
            <a:cxnSpLocks noChangeShapeType="1"/>
            <a:stCxn id="18496" idx="6"/>
            <a:endCxn id="18498" idx="2"/>
          </p:cNvCxnSpPr>
          <p:nvPr/>
        </p:nvCxnSpPr>
        <p:spPr bwMode="auto">
          <a:xfrm>
            <a:off x="3492500" y="4797425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06" name="AutoShape 171"/>
          <p:cNvCxnSpPr>
            <a:cxnSpLocks noChangeShapeType="1"/>
            <a:stCxn id="18498" idx="4"/>
            <a:endCxn id="18499" idx="0"/>
          </p:cNvCxnSpPr>
          <p:nvPr/>
        </p:nvCxnSpPr>
        <p:spPr bwMode="auto">
          <a:xfrm>
            <a:off x="3924300" y="4941888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07" name="AutoShape 172"/>
          <p:cNvCxnSpPr>
            <a:cxnSpLocks noChangeShapeType="1"/>
            <a:stCxn id="18499" idx="7"/>
            <a:endCxn id="18500" idx="3"/>
          </p:cNvCxnSpPr>
          <p:nvPr/>
        </p:nvCxnSpPr>
        <p:spPr bwMode="auto">
          <a:xfrm flipV="1">
            <a:off x="4025900" y="4899025"/>
            <a:ext cx="373063" cy="373063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08" name="AutoShape 173"/>
          <p:cNvCxnSpPr>
            <a:cxnSpLocks noChangeShapeType="1"/>
            <a:stCxn id="18501" idx="2"/>
            <a:endCxn id="18499" idx="6"/>
          </p:cNvCxnSpPr>
          <p:nvPr/>
        </p:nvCxnSpPr>
        <p:spPr bwMode="auto">
          <a:xfrm flipH="1">
            <a:off x="4068763" y="5373688"/>
            <a:ext cx="287337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09" name="AutoShape 174"/>
          <p:cNvCxnSpPr>
            <a:cxnSpLocks noChangeShapeType="1"/>
            <a:stCxn id="18500" idx="4"/>
            <a:endCxn id="18501" idx="0"/>
          </p:cNvCxnSpPr>
          <p:nvPr/>
        </p:nvCxnSpPr>
        <p:spPr bwMode="auto">
          <a:xfrm>
            <a:off x="4500563" y="4941888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10" name="AutoShape 175"/>
          <p:cNvCxnSpPr>
            <a:cxnSpLocks noChangeShapeType="1"/>
            <a:stCxn id="18502" idx="4"/>
            <a:endCxn id="18503" idx="0"/>
          </p:cNvCxnSpPr>
          <p:nvPr/>
        </p:nvCxnSpPr>
        <p:spPr bwMode="auto">
          <a:xfrm>
            <a:off x="5076825" y="4941888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11" name="AutoShape 176"/>
          <p:cNvCxnSpPr>
            <a:cxnSpLocks noChangeShapeType="1"/>
            <a:stCxn id="18501" idx="6"/>
            <a:endCxn id="18503" idx="2"/>
          </p:cNvCxnSpPr>
          <p:nvPr/>
        </p:nvCxnSpPr>
        <p:spPr bwMode="auto">
          <a:xfrm>
            <a:off x="4645025" y="5373688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12" name="AutoShape 177"/>
          <p:cNvCxnSpPr>
            <a:cxnSpLocks noChangeShapeType="1"/>
            <a:stCxn id="18500" idx="6"/>
            <a:endCxn id="18502" idx="2"/>
          </p:cNvCxnSpPr>
          <p:nvPr/>
        </p:nvCxnSpPr>
        <p:spPr bwMode="auto">
          <a:xfrm>
            <a:off x="4645025" y="4797425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13" name="AutoShape 178"/>
          <p:cNvCxnSpPr>
            <a:cxnSpLocks noChangeShapeType="1"/>
            <a:stCxn id="18502" idx="3"/>
            <a:endCxn id="18501" idx="7"/>
          </p:cNvCxnSpPr>
          <p:nvPr/>
        </p:nvCxnSpPr>
        <p:spPr bwMode="auto">
          <a:xfrm flipH="1">
            <a:off x="4602163" y="4899025"/>
            <a:ext cx="373062" cy="373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514" name="Text Box 179"/>
          <p:cNvSpPr txBox="1">
            <a:spLocks noChangeArrowheads="1"/>
          </p:cNvSpPr>
          <p:nvPr/>
        </p:nvSpPr>
        <p:spPr bwMode="auto">
          <a:xfrm>
            <a:off x="3203575" y="4365625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8515" name="Text Box 180"/>
          <p:cNvSpPr txBox="1">
            <a:spLocks noChangeArrowheads="1"/>
          </p:cNvSpPr>
          <p:nvPr/>
        </p:nvSpPr>
        <p:spPr bwMode="auto">
          <a:xfrm>
            <a:off x="3779838" y="436562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8516" name="Text Box 181"/>
          <p:cNvSpPr txBox="1">
            <a:spLocks noChangeArrowheads="1"/>
          </p:cNvSpPr>
          <p:nvPr/>
        </p:nvSpPr>
        <p:spPr bwMode="auto">
          <a:xfrm>
            <a:off x="4356100" y="4365625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8517" name="Text Box 182"/>
          <p:cNvSpPr txBox="1">
            <a:spLocks noChangeArrowheads="1"/>
          </p:cNvSpPr>
          <p:nvPr/>
        </p:nvSpPr>
        <p:spPr bwMode="auto">
          <a:xfrm>
            <a:off x="4932363" y="436562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8518" name="Text Box 183"/>
          <p:cNvSpPr txBox="1">
            <a:spLocks noChangeArrowheads="1"/>
          </p:cNvSpPr>
          <p:nvPr/>
        </p:nvSpPr>
        <p:spPr bwMode="auto">
          <a:xfrm>
            <a:off x="3203575" y="5373688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8519" name="Text Box 184"/>
          <p:cNvSpPr txBox="1">
            <a:spLocks noChangeArrowheads="1"/>
          </p:cNvSpPr>
          <p:nvPr/>
        </p:nvSpPr>
        <p:spPr bwMode="auto">
          <a:xfrm>
            <a:off x="3779838" y="5373688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18520" name="Text Box 185"/>
          <p:cNvSpPr txBox="1">
            <a:spLocks noChangeArrowheads="1"/>
          </p:cNvSpPr>
          <p:nvPr/>
        </p:nvSpPr>
        <p:spPr bwMode="auto">
          <a:xfrm>
            <a:off x="4356100" y="5373688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8521" name="Text Box 186"/>
          <p:cNvSpPr txBox="1">
            <a:spLocks noChangeArrowheads="1"/>
          </p:cNvSpPr>
          <p:nvPr/>
        </p:nvSpPr>
        <p:spPr bwMode="auto">
          <a:xfrm>
            <a:off x="4932363" y="5373688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8522" name="Text Box 187"/>
          <p:cNvSpPr txBox="1">
            <a:spLocks noChangeArrowheads="1"/>
          </p:cNvSpPr>
          <p:nvPr/>
        </p:nvSpPr>
        <p:spPr bwMode="auto">
          <a:xfrm>
            <a:off x="2843213" y="4868863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(f)</a:t>
            </a:r>
          </a:p>
        </p:txBody>
      </p:sp>
      <p:sp>
        <p:nvSpPr>
          <p:cNvPr id="18523" name="Text Box 188"/>
          <p:cNvSpPr txBox="1">
            <a:spLocks noChangeArrowheads="1"/>
          </p:cNvSpPr>
          <p:nvPr/>
        </p:nvSpPr>
        <p:spPr bwMode="auto">
          <a:xfrm>
            <a:off x="5291138" y="4581525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18524" name="Rectangle 189"/>
          <p:cNvSpPr>
            <a:spLocks noChangeArrowheads="1"/>
          </p:cNvSpPr>
          <p:nvPr/>
        </p:nvSpPr>
        <p:spPr bwMode="auto">
          <a:xfrm>
            <a:off x="5435600" y="4941888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8525" name="Rectangle 190"/>
          <p:cNvSpPr>
            <a:spLocks noChangeArrowheads="1"/>
          </p:cNvSpPr>
          <p:nvPr/>
        </p:nvSpPr>
        <p:spPr bwMode="auto">
          <a:xfrm>
            <a:off x="5724525" y="4941888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8526" name="Rectangle 191"/>
          <p:cNvSpPr>
            <a:spLocks noChangeArrowheads="1"/>
          </p:cNvSpPr>
          <p:nvPr/>
        </p:nvSpPr>
        <p:spPr bwMode="auto">
          <a:xfrm>
            <a:off x="5722938" y="3571875"/>
            <a:ext cx="288925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8527" name="Rectangle 192"/>
          <p:cNvSpPr>
            <a:spLocks noChangeArrowheads="1"/>
          </p:cNvSpPr>
          <p:nvPr/>
        </p:nvSpPr>
        <p:spPr bwMode="auto">
          <a:xfrm>
            <a:off x="6011863" y="3571875"/>
            <a:ext cx="288925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8528" name="Rectangle 193"/>
          <p:cNvSpPr>
            <a:spLocks noChangeArrowheads="1"/>
          </p:cNvSpPr>
          <p:nvPr/>
        </p:nvSpPr>
        <p:spPr bwMode="auto">
          <a:xfrm>
            <a:off x="6011863" y="2206625"/>
            <a:ext cx="288925" cy="2873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8529" name="Rectangle 194"/>
          <p:cNvSpPr>
            <a:spLocks noChangeArrowheads="1"/>
          </p:cNvSpPr>
          <p:nvPr/>
        </p:nvSpPr>
        <p:spPr bwMode="auto">
          <a:xfrm>
            <a:off x="6011863" y="4941888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8530" name="Text Box 195"/>
          <p:cNvSpPr txBox="1">
            <a:spLocks noChangeArrowheads="1"/>
          </p:cNvSpPr>
          <p:nvPr/>
        </p:nvSpPr>
        <p:spPr bwMode="auto">
          <a:xfrm>
            <a:off x="5435600" y="2422525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531" name="Text Box 196"/>
          <p:cNvSpPr txBox="1">
            <a:spLocks noChangeArrowheads="1"/>
          </p:cNvSpPr>
          <p:nvPr/>
        </p:nvSpPr>
        <p:spPr bwMode="auto">
          <a:xfrm>
            <a:off x="5724525" y="2422525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532" name="Text Box 197"/>
          <p:cNvSpPr txBox="1">
            <a:spLocks noChangeArrowheads="1"/>
          </p:cNvSpPr>
          <p:nvPr/>
        </p:nvSpPr>
        <p:spPr bwMode="auto">
          <a:xfrm>
            <a:off x="6011863" y="2422525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533" name="Text Box 198"/>
          <p:cNvSpPr txBox="1">
            <a:spLocks noChangeArrowheads="1"/>
          </p:cNvSpPr>
          <p:nvPr/>
        </p:nvSpPr>
        <p:spPr bwMode="auto">
          <a:xfrm>
            <a:off x="5435600" y="3787775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534" name="Text Box 199"/>
          <p:cNvSpPr txBox="1">
            <a:spLocks noChangeArrowheads="1"/>
          </p:cNvSpPr>
          <p:nvPr/>
        </p:nvSpPr>
        <p:spPr bwMode="auto">
          <a:xfrm>
            <a:off x="5724525" y="3787775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535" name="Text Box 200"/>
          <p:cNvSpPr txBox="1">
            <a:spLocks noChangeArrowheads="1"/>
          </p:cNvSpPr>
          <p:nvPr/>
        </p:nvSpPr>
        <p:spPr bwMode="auto">
          <a:xfrm>
            <a:off x="6011863" y="3787775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8536" name="Text Box 201"/>
          <p:cNvSpPr txBox="1">
            <a:spLocks noChangeArrowheads="1"/>
          </p:cNvSpPr>
          <p:nvPr/>
        </p:nvSpPr>
        <p:spPr bwMode="auto">
          <a:xfrm>
            <a:off x="5435600" y="5157788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8537" name="Text Box 202"/>
          <p:cNvSpPr txBox="1">
            <a:spLocks noChangeArrowheads="1"/>
          </p:cNvSpPr>
          <p:nvPr/>
        </p:nvSpPr>
        <p:spPr bwMode="auto">
          <a:xfrm>
            <a:off x="5724525" y="5157788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8538" name="Text Box 203"/>
          <p:cNvSpPr txBox="1">
            <a:spLocks noChangeArrowheads="1"/>
          </p:cNvSpPr>
          <p:nvPr/>
        </p:nvSpPr>
        <p:spPr bwMode="auto">
          <a:xfrm>
            <a:off x="6011863" y="5157788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06" name="标题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广度优先的搜索算法示例</a:t>
            </a:r>
          </a:p>
        </p:txBody>
      </p:sp>
    </p:spTree>
    <p:extLst>
      <p:ext uri="{BB962C8B-B14F-4D97-AF65-F5344CB8AC3E}">
        <p14:creationId xmlns:p14="http://schemas.microsoft.com/office/powerpoint/2010/main" val="201702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Oval 4"/>
          <p:cNvSpPr>
            <a:spLocks noChangeArrowheads="1"/>
          </p:cNvSpPr>
          <p:nvPr/>
        </p:nvSpPr>
        <p:spPr bwMode="auto">
          <a:xfrm>
            <a:off x="3203575" y="198913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9462" name="Oval 5"/>
          <p:cNvSpPr>
            <a:spLocks noChangeArrowheads="1"/>
          </p:cNvSpPr>
          <p:nvPr/>
        </p:nvSpPr>
        <p:spPr bwMode="auto">
          <a:xfrm>
            <a:off x="3203575" y="256540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463" name="Oval 6"/>
          <p:cNvSpPr>
            <a:spLocks noChangeArrowheads="1"/>
          </p:cNvSpPr>
          <p:nvPr/>
        </p:nvSpPr>
        <p:spPr bwMode="auto">
          <a:xfrm>
            <a:off x="3779838" y="198913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9464" name="Oval 7"/>
          <p:cNvSpPr>
            <a:spLocks noChangeArrowheads="1"/>
          </p:cNvSpPr>
          <p:nvPr/>
        </p:nvSpPr>
        <p:spPr bwMode="auto">
          <a:xfrm>
            <a:off x="3779838" y="256540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9465" name="Oval 8"/>
          <p:cNvSpPr>
            <a:spLocks noChangeArrowheads="1"/>
          </p:cNvSpPr>
          <p:nvPr/>
        </p:nvSpPr>
        <p:spPr bwMode="auto">
          <a:xfrm>
            <a:off x="4356100" y="198913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466" name="Oval 9"/>
          <p:cNvSpPr>
            <a:spLocks noChangeArrowheads="1"/>
          </p:cNvSpPr>
          <p:nvPr/>
        </p:nvSpPr>
        <p:spPr bwMode="auto">
          <a:xfrm>
            <a:off x="4356100" y="256540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467" name="Oval 10"/>
          <p:cNvSpPr>
            <a:spLocks noChangeArrowheads="1"/>
          </p:cNvSpPr>
          <p:nvPr/>
        </p:nvSpPr>
        <p:spPr bwMode="auto">
          <a:xfrm>
            <a:off x="4932363" y="1989138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9468" name="Oval 11"/>
          <p:cNvSpPr>
            <a:spLocks noChangeArrowheads="1"/>
          </p:cNvSpPr>
          <p:nvPr/>
        </p:nvSpPr>
        <p:spPr bwMode="auto">
          <a:xfrm>
            <a:off x="4932363" y="2565400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9469" name="AutoShape 12"/>
          <p:cNvCxnSpPr>
            <a:cxnSpLocks noChangeShapeType="1"/>
            <a:stCxn id="19461" idx="4"/>
            <a:endCxn id="19462" idx="0"/>
          </p:cNvCxnSpPr>
          <p:nvPr/>
        </p:nvCxnSpPr>
        <p:spPr bwMode="auto">
          <a:xfrm>
            <a:off x="3348038" y="2278063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0" name="AutoShape 13"/>
          <p:cNvCxnSpPr>
            <a:cxnSpLocks noChangeShapeType="1"/>
            <a:stCxn id="19461" idx="6"/>
            <a:endCxn id="19463" idx="2"/>
          </p:cNvCxnSpPr>
          <p:nvPr/>
        </p:nvCxnSpPr>
        <p:spPr bwMode="auto">
          <a:xfrm>
            <a:off x="3492500" y="2133600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1" name="AutoShape 14"/>
          <p:cNvCxnSpPr>
            <a:cxnSpLocks noChangeShapeType="1"/>
            <a:stCxn id="19463" idx="4"/>
            <a:endCxn id="19464" idx="0"/>
          </p:cNvCxnSpPr>
          <p:nvPr/>
        </p:nvCxnSpPr>
        <p:spPr bwMode="auto">
          <a:xfrm>
            <a:off x="3924300" y="2278063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2" name="AutoShape 15"/>
          <p:cNvCxnSpPr>
            <a:cxnSpLocks noChangeShapeType="1"/>
            <a:stCxn id="19464" idx="7"/>
            <a:endCxn id="19465" idx="3"/>
          </p:cNvCxnSpPr>
          <p:nvPr/>
        </p:nvCxnSpPr>
        <p:spPr bwMode="auto">
          <a:xfrm flipV="1">
            <a:off x="4025900" y="2235200"/>
            <a:ext cx="373063" cy="373063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3" name="AutoShape 16"/>
          <p:cNvCxnSpPr>
            <a:cxnSpLocks noChangeShapeType="1"/>
            <a:stCxn id="19466" idx="2"/>
            <a:endCxn id="19464" idx="6"/>
          </p:cNvCxnSpPr>
          <p:nvPr/>
        </p:nvCxnSpPr>
        <p:spPr bwMode="auto">
          <a:xfrm flipH="1">
            <a:off x="4068763" y="2709863"/>
            <a:ext cx="287337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4" name="AutoShape 17"/>
          <p:cNvCxnSpPr>
            <a:cxnSpLocks noChangeShapeType="1"/>
            <a:stCxn id="19465" idx="4"/>
            <a:endCxn id="19466" idx="0"/>
          </p:cNvCxnSpPr>
          <p:nvPr/>
        </p:nvCxnSpPr>
        <p:spPr bwMode="auto">
          <a:xfrm>
            <a:off x="4500563" y="2278063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5" name="AutoShape 18"/>
          <p:cNvCxnSpPr>
            <a:cxnSpLocks noChangeShapeType="1"/>
            <a:stCxn id="19467" idx="4"/>
            <a:endCxn id="19468" idx="0"/>
          </p:cNvCxnSpPr>
          <p:nvPr/>
        </p:nvCxnSpPr>
        <p:spPr bwMode="auto">
          <a:xfrm>
            <a:off x="5076825" y="2278063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6" name="AutoShape 19"/>
          <p:cNvCxnSpPr>
            <a:cxnSpLocks noChangeShapeType="1"/>
            <a:stCxn id="19466" idx="6"/>
            <a:endCxn id="19468" idx="2"/>
          </p:cNvCxnSpPr>
          <p:nvPr/>
        </p:nvCxnSpPr>
        <p:spPr bwMode="auto">
          <a:xfrm>
            <a:off x="4645025" y="2709863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7" name="AutoShape 20"/>
          <p:cNvCxnSpPr>
            <a:cxnSpLocks noChangeShapeType="1"/>
            <a:stCxn id="19465" idx="6"/>
            <a:endCxn id="19467" idx="2"/>
          </p:cNvCxnSpPr>
          <p:nvPr/>
        </p:nvCxnSpPr>
        <p:spPr bwMode="auto">
          <a:xfrm>
            <a:off x="4645025" y="2133600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78" name="AutoShape 21"/>
          <p:cNvCxnSpPr>
            <a:cxnSpLocks noChangeShapeType="1"/>
            <a:stCxn id="19467" idx="3"/>
            <a:endCxn id="19466" idx="7"/>
          </p:cNvCxnSpPr>
          <p:nvPr/>
        </p:nvCxnSpPr>
        <p:spPr bwMode="auto">
          <a:xfrm flipH="1">
            <a:off x="4602163" y="2235200"/>
            <a:ext cx="373062" cy="373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9" name="Text Box 22"/>
          <p:cNvSpPr txBox="1">
            <a:spLocks noChangeArrowheads="1"/>
          </p:cNvSpPr>
          <p:nvPr/>
        </p:nvSpPr>
        <p:spPr bwMode="auto">
          <a:xfrm>
            <a:off x="3203575" y="17018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9480" name="Text Box 23"/>
          <p:cNvSpPr txBox="1">
            <a:spLocks noChangeArrowheads="1"/>
          </p:cNvSpPr>
          <p:nvPr/>
        </p:nvSpPr>
        <p:spPr bwMode="auto">
          <a:xfrm>
            <a:off x="3779838" y="1701800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9481" name="Text Box 24"/>
          <p:cNvSpPr txBox="1">
            <a:spLocks noChangeArrowheads="1"/>
          </p:cNvSpPr>
          <p:nvPr/>
        </p:nvSpPr>
        <p:spPr bwMode="auto">
          <a:xfrm>
            <a:off x="4356100" y="17018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9482" name="Text Box 25"/>
          <p:cNvSpPr txBox="1">
            <a:spLocks noChangeArrowheads="1"/>
          </p:cNvSpPr>
          <p:nvPr/>
        </p:nvSpPr>
        <p:spPr bwMode="auto">
          <a:xfrm>
            <a:off x="4932363" y="1701800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9483" name="Text Box 26"/>
          <p:cNvSpPr txBox="1">
            <a:spLocks noChangeArrowheads="1"/>
          </p:cNvSpPr>
          <p:nvPr/>
        </p:nvSpPr>
        <p:spPr bwMode="auto">
          <a:xfrm>
            <a:off x="3203575" y="270986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9484" name="Text Box 27"/>
          <p:cNvSpPr txBox="1">
            <a:spLocks noChangeArrowheads="1"/>
          </p:cNvSpPr>
          <p:nvPr/>
        </p:nvSpPr>
        <p:spPr bwMode="auto">
          <a:xfrm>
            <a:off x="3779838" y="27098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19485" name="Text Box 28"/>
          <p:cNvSpPr txBox="1">
            <a:spLocks noChangeArrowheads="1"/>
          </p:cNvSpPr>
          <p:nvPr/>
        </p:nvSpPr>
        <p:spPr bwMode="auto">
          <a:xfrm>
            <a:off x="4356100" y="270986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9486" name="Text Box 29"/>
          <p:cNvSpPr txBox="1">
            <a:spLocks noChangeArrowheads="1"/>
          </p:cNvSpPr>
          <p:nvPr/>
        </p:nvSpPr>
        <p:spPr bwMode="auto">
          <a:xfrm>
            <a:off x="4932363" y="27098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9487" name="Text Box 30"/>
          <p:cNvSpPr txBox="1">
            <a:spLocks noChangeArrowheads="1"/>
          </p:cNvSpPr>
          <p:nvPr/>
        </p:nvSpPr>
        <p:spPr bwMode="auto">
          <a:xfrm>
            <a:off x="2843213" y="2205038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(g)</a:t>
            </a:r>
          </a:p>
        </p:txBody>
      </p:sp>
      <p:sp>
        <p:nvSpPr>
          <p:cNvPr id="19488" name="Text Box 31"/>
          <p:cNvSpPr txBox="1">
            <a:spLocks noChangeArrowheads="1"/>
          </p:cNvSpPr>
          <p:nvPr/>
        </p:nvSpPr>
        <p:spPr bwMode="auto">
          <a:xfrm>
            <a:off x="5291138" y="1917700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5435600" y="2278063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9490" name="Rectangle 34"/>
          <p:cNvSpPr>
            <a:spLocks noChangeArrowheads="1"/>
          </p:cNvSpPr>
          <p:nvPr/>
        </p:nvSpPr>
        <p:spPr bwMode="auto">
          <a:xfrm>
            <a:off x="5722938" y="2278063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9491" name="Text Box 36"/>
          <p:cNvSpPr txBox="1">
            <a:spLocks noChangeArrowheads="1"/>
          </p:cNvSpPr>
          <p:nvPr/>
        </p:nvSpPr>
        <p:spPr bwMode="auto">
          <a:xfrm>
            <a:off x="5435600" y="2493963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9492" name="Text Box 37"/>
          <p:cNvSpPr txBox="1">
            <a:spLocks noChangeArrowheads="1"/>
          </p:cNvSpPr>
          <p:nvPr/>
        </p:nvSpPr>
        <p:spPr bwMode="auto">
          <a:xfrm>
            <a:off x="5722938" y="2493963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9493" name="Oval 38"/>
          <p:cNvSpPr>
            <a:spLocks noChangeArrowheads="1"/>
          </p:cNvSpPr>
          <p:nvPr/>
        </p:nvSpPr>
        <p:spPr bwMode="auto">
          <a:xfrm>
            <a:off x="3203575" y="3573463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9494" name="Oval 39"/>
          <p:cNvSpPr>
            <a:spLocks noChangeArrowheads="1"/>
          </p:cNvSpPr>
          <p:nvPr/>
        </p:nvSpPr>
        <p:spPr bwMode="auto">
          <a:xfrm>
            <a:off x="3203575" y="4149725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495" name="Oval 40"/>
          <p:cNvSpPr>
            <a:spLocks noChangeArrowheads="1"/>
          </p:cNvSpPr>
          <p:nvPr/>
        </p:nvSpPr>
        <p:spPr bwMode="auto">
          <a:xfrm>
            <a:off x="3779838" y="3573463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9496" name="Oval 41"/>
          <p:cNvSpPr>
            <a:spLocks noChangeArrowheads="1"/>
          </p:cNvSpPr>
          <p:nvPr/>
        </p:nvSpPr>
        <p:spPr bwMode="auto">
          <a:xfrm>
            <a:off x="3779838" y="4149725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9497" name="Oval 42"/>
          <p:cNvSpPr>
            <a:spLocks noChangeArrowheads="1"/>
          </p:cNvSpPr>
          <p:nvPr/>
        </p:nvSpPr>
        <p:spPr bwMode="auto">
          <a:xfrm>
            <a:off x="4356100" y="3573463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498" name="Oval 43"/>
          <p:cNvSpPr>
            <a:spLocks noChangeArrowheads="1"/>
          </p:cNvSpPr>
          <p:nvPr/>
        </p:nvSpPr>
        <p:spPr bwMode="auto">
          <a:xfrm>
            <a:off x="4356100" y="4149725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499" name="Oval 44"/>
          <p:cNvSpPr>
            <a:spLocks noChangeArrowheads="1"/>
          </p:cNvSpPr>
          <p:nvPr/>
        </p:nvSpPr>
        <p:spPr bwMode="auto">
          <a:xfrm>
            <a:off x="4932363" y="3573463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9500" name="Oval 45"/>
          <p:cNvSpPr>
            <a:spLocks noChangeArrowheads="1"/>
          </p:cNvSpPr>
          <p:nvPr/>
        </p:nvSpPr>
        <p:spPr bwMode="auto">
          <a:xfrm>
            <a:off x="4932363" y="4149725"/>
            <a:ext cx="288925" cy="2889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9501" name="AutoShape 46"/>
          <p:cNvCxnSpPr>
            <a:cxnSpLocks noChangeShapeType="1"/>
            <a:stCxn id="19493" idx="4"/>
            <a:endCxn id="19494" idx="0"/>
          </p:cNvCxnSpPr>
          <p:nvPr/>
        </p:nvCxnSpPr>
        <p:spPr bwMode="auto">
          <a:xfrm>
            <a:off x="3348038" y="3862388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2" name="AutoShape 47"/>
          <p:cNvCxnSpPr>
            <a:cxnSpLocks noChangeShapeType="1"/>
            <a:stCxn id="19493" idx="6"/>
            <a:endCxn id="19495" idx="2"/>
          </p:cNvCxnSpPr>
          <p:nvPr/>
        </p:nvCxnSpPr>
        <p:spPr bwMode="auto">
          <a:xfrm>
            <a:off x="3492500" y="3717925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3" name="AutoShape 48"/>
          <p:cNvCxnSpPr>
            <a:cxnSpLocks noChangeShapeType="1"/>
            <a:stCxn id="19495" idx="4"/>
            <a:endCxn id="19496" idx="0"/>
          </p:cNvCxnSpPr>
          <p:nvPr/>
        </p:nvCxnSpPr>
        <p:spPr bwMode="auto">
          <a:xfrm>
            <a:off x="3924300" y="3862388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4" name="AutoShape 49"/>
          <p:cNvCxnSpPr>
            <a:cxnSpLocks noChangeShapeType="1"/>
            <a:stCxn id="19496" idx="7"/>
            <a:endCxn id="19497" idx="3"/>
          </p:cNvCxnSpPr>
          <p:nvPr/>
        </p:nvCxnSpPr>
        <p:spPr bwMode="auto">
          <a:xfrm flipV="1">
            <a:off x="4025900" y="3819525"/>
            <a:ext cx="373063" cy="373063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5" name="AutoShape 50"/>
          <p:cNvCxnSpPr>
            <a:cxnSpLocks noChangeShapeType="1"/>
            <a:stCxn id="19498" idx="2"/>
            <a:endCxn id="19496" idx="6"/>
          </p:cNvCxnSpPr>
          <p:nvPr/>
        </p:nvCxnSpPr>
        <p:spPr bwMode="auto">
          <a:xfrm flipH="1">
            <a:off x="4068763" y="4294188"/>
            <a:ext cx="287337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6" name="AutoShape 51"/>
          <p:cNvCxnSpPr>
            <a:cxnSpLocks noChangeShapeType="1"/>
            <a:stCxn id="19497" idx="4"/>
            <a:endCxn id="19498" idx="0"/>
          </p:cNvCxnSpPr>
          <p:nvPr/>
        </p:nvCxnSpPr>
        <p:spPr bwMode="auto">
          <a:xfrm>
            <a:off x="4500563" y="3862388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7" name="AutoShape 52"/>
          <p:cNvCxnSpPr>
            <a:cxnSpLocks noChangeShapeType="1"/>
            <a:stCxn id="19499" idx="4"/>
            <a:endCxn id="19500" idx="0"/>
          </p:cNvCxnSpPr>
          <p:nvPr/>
        </p:nvCxnSpPr>
        <p:spPr bwMode="auto">
          <a:xfrm>
            <a:off x="5076825" y="3862388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8" name="AutoShape 53"/>
          <p:cNvCxnSpPr>
            <a:cxnSpLocks noChangeShapeType="1"/>
            <a:stCxn id="19498" idx="6"/>
            <a:endCxn id="19500" idx="2"/>
          </p:cNvCxnSpPr>
          <p:nvPr/>
        </p:nvCxnSpPr>
        <p:spPr bwMode="auto">
          <a:xfrm>
            <a:off x="4645025" y="4294188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09" name="AutoShape 54"/>
          <p:cNvCxnSpPr>
            <a:cxnSpLocks noChangeShapeType="1"/>
            <a:stCxn id="19497" idx="6"/>
            <a:endCxn id="19499" idx="2"/>
          </p:cNvCxnSpPr>
          <p:nvPr/>
        </p:nvCxnSpPr>
        <p:spPr bwMode="auto">
          <a:xfrm>
            <a:off x="4645025" y="3717925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10" name="AutoShape 55"/>
          <p:cNvCxnSpPr>
            <a:cxnSpLocks noChangeShapeType="1"/>
            <a:stCxn id="19499" idx="3"/>
            <a:endCxn id="19498" idx="7"/>
          </p:cNvCxnSpPr>
          <p:nvPr/>
        </p:nvCxnSpPr>
        <p:spPr bwMode="auto">
          <a:xfrm flipH="1">
            <a:off x="4602163" y="3819525"/>
            <a:ext cx="373062" cy="373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11" name="Text Box 56"/>
          <p:cNvSpPr txBox="1">
            <a:spLocks noChangeArrowheads="1"/>
          </p:cNvSpPr>
          <p:nvPr/>
        </p:nvSpPr>
        <p:spPr bwMode="auto">
          <a:xfrm>
            <a:off x="3203575" y="3286125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9512" name="Text Box 57"/>
          <p:cNvSpPr txBox="1">
            <a:spLocks noChangeArrowheads="1"/>
          </p:cNvSpPr>
          <p:nvPr/>
        </p:nvSpPr>
        <p:spPr bwMode="auto">
          <a:xfrm>
            <a:off x="3779838" y="328612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9513" name="Text Box 58"/>
          <p:cNvSpPr txBox="1">
            <a:spLocks noChangeArrowheads="1"/>
          </p:cNvSpPr>
          <p:nvPr/>
        </p:nvSpPr>
        <p:spPr bwMode="auto">
          <a:xfrm>
            <a:off x="4356100" y="3286125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9514" name="Text Box 59"/>
          <p:cNvSpPr txBox="1">
            <a:spLocks noChangeArrowheads="1"/>
          </p:cNvSpPr>
          <p:nvPr/>
        </p:nvSpPr>
        <p:spPr bwMode="auto">
          <a:xfrm>
            <a:off x="4932363" y="328612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9515" name="Text Box 60"/>
          <p:cNvSpPr txBox="1">
            <a:spLocks noChangeArrowheads="1"/>
          </p:cNvSpPr>
          <p:nvPr/>
        </p:nvSpPr>
        <p:spPr bwMode="auto">
          <a:xfrm>
            <a:off x="3203575" y="4294188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9516" name="Text Box 61"/>
          <p:cNvSpPr txBox="1">
            <a:spLocks noChangeArrowheads="1"/>
          </p:cNvSpPr>
          <p:nvPr/>
        </p:nvSpPr>
        <p:spPr bwMode="auto">
          <a:xfrm>
            <a:off x="3779838" y="4294188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19517" name="Text Box 62"/>
          <p:cNvSpPr txBox="1">
            <a:spLocks noChangeArrowheads="1"/>
          </p:cNvSpPr>
          <p:nvPr/>
        </p:nvSpPr>
        <p:spPr bwMode="auto">
          <a:xfrm>
            <a:off x="4356100" y="4294188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9518" name="Text Box 63"/>
          <p:cNvSpPr txBox="1">
            <a:spLocks noChangeArrowheads="1"/>
          </p:cNvSpPr>
          <p:nvPr/>
        </p:nvSpPr>
        <p:spPr bwMode="auto">
          <a:xfrm>
            <a:off x="4932363" y="4294188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9519" name="Text Box 64"/>
          <p:cNvSpPr txBox="1">
            <a:spLocks noChangeArrowheads="1"/>
          </p:cNvSpPr>
          <p:nvPr/>
        </p:nvSpPr>
        <p:spPr bwMode="auto">
          <a:xfrm>
            <a:off x="2843213" y="3789363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(h)</a:t>
            </a:r>
          </a:p>
        </p:txBody>
      </p:sp>
      <p:sp>
        <p:nvSpPr>
          <p:cNvPr id="19520" name="Text Box 65"/>
          <p:cNvSpPr txBox="1">
            <a:spLocks noChangeArrowheads="1"/>
          </p:cNvSpPr>
          <p:nvPr/>
        </p:nvSpPr>
        <p:spPr bwMode="auto">
          <a:xfrm>
            <a:off x="5291138" y="3502025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19521" name="Rectangle 68"/>
          <p:cNvSpPr>
            <a:spLocks noChangeArrowheads="1"/>
          </p:cNvSpPr>
          <p:nvPr/>
        </p:nvSpPr>
        <p:spPr bwMode="auto">
          <a:xfrm>
            <a:off x="5507038" y="3862388"/>
            <a:ext cx="288925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9522" name="Text Box 71"/>
          <p:cNvSpPr txBox="1">
            <a:spLocks noChangeArrowheads="1"/>
          </p:cNvSpPr>
          <p:nvPr/>
        </p:nvSpPr>
        <p:spPr bwMode="auto">
          <a:xfrm>
            <a:off x="5507038" y="4078288"/>
            <a:ext cx="28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9523" name="Oval 72"/>
          <p:cNvSpPr>
            <a:spLocks noChangeArrowheads="1"/>
          </p:cNvSpPr>
          <p:nvPr/>
        </p:nvSpPr>
        <p:spPr bwMode="auto">
          <a:xfrm>
            <a:off x="3203575" y="515778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9524" name="Oval 73"/>
          <p:cNvSpPr>
            <a:spLocks noChangeArrowheads="1"/>
          </p:cNvSpPr>
          <p:nvPr/>
        </p:nvSpPr>
        <p:spPr bwMode="auto">
          <a:xfrm>
            <a:off x="3203575" y="573405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525" name="Oval 74"/>
          <p:cNvSpPr>
            <a:spLocks noChangeArrowheads="1"/>
          </p:cNvSpPr>
          <p:nvPr/>
        </p:nvSpPr>
        <p:spPr bwMode="auto">
          <a:xfrm>
            <a:off x="3779838" y="515778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9526" name="Oval 75"/>
          <p:cNvSpPr>
            <a:spLocks noChangeArrowheads="1"/>
          </p:cNvSpPr>
          <p:nvPr/>
        </p:nvSpPr>
        <p:spPr bwMode="auto">
          <a:xfrm>
            <a:off x="3779838" y="573405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9527" name="Oval 76"/>
          <p:cNvSpPr>
            <a:spLocks noChangeArrowheads="1"/>
          </p:cNvSpPr>
          <p:nvPr/>
        </p:nvSpPr>
        <p:spPr bwMode="auto">
          <a:xfrm>
            <a:off x="4356100" y="515778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528" name="Oval 77"/>
          <p:cNvSpPr>
            <a:spLocks noChangeArrowheads="1"/>
          </p:cNvSpPr>
          <p:nvPr/>
        </p:nvSpPr>
        <p:spPr bwMode="auto">
          <a:xfrm>
            <a:off x="4356100" y="573405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9529" name="Oval 78"/>
          <p:cNvSpPr>
            <a:spLocks noChangeArrowheads="1"/>
          </p:cNvSpPr>
          <p:nvPr/>
        </p:nvSpPr>
        <p:spPr bwMode="auto">
          <a:xfrm>
            <a:off x="4932363" y="5157788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9530" name="Oval 79"/>
          <p:cNvSpPr>
            <a:spLocks noChangeArrowheads="1"/>
          </p:cNvSpPr>
          <p:nvPr/>
        </p:nvSpPr>
        <p:spPr bwMode="auto">
          <a:xfrm>
            <a:off x="4932363" y="573405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9531" name="AutoShape 80"/>
          <p:cNvCxnSpPr>
            <a:cxnSpLocks noChangeShapeType="1"/>
            <a:stCxn id="19523" idx="4"/>
            <a:endCxn id="19524" idx="0"/>
          </p:cNvCxnSpPr>
          <p:nvPr/>
        </p:nvCxnSpPr>
        <p:spPr bwMode="auto">
          <a:xfrm>
            <a:off x="3348038" y="5446713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32" name="AutoShape 81"/>
          <p:cNvCxnSpPr>
            <a:cxnSpLocks noChangeShapeType="1"/>
            <a:stCxn id="19523" idx="6"/>
            <a:endCxn id="19525" idx="2"/>
          </p:cNvCxnSpPr>
          <p:nvPr/>
        </p:nvCxnSpPr>
        <p:spPr bwMode="auto">
          <a:xfrm>
            <a:off x="3492500" y="5302250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33" name="AutoShape 82"/>
          <p:cNvCxnSpPr>
            <a:cxnSpLocks noChangeShapeType="1"/>
            <a:stCxn id="19525" idx="4"/>
            <a:endCxn id="19526" idx="0"/>
          </p:cNvCxnSpPr>
          <p:nvPr/>
        </p:nvCxnSpPr>
        <p:spPr bwMode="auto">
          <a:xfrm>
            <a:off x="3924300" y="5446713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34" name="AutoShape 83"/>
          <p:cNvCxnSpPr>
            <a:cxnSpLocks noChangeShapeType="1"/>
            <a:stCxn id="19526" idx="7"/>
            <a:endCxn id="19527" idx="3"/>
          </p:cNvCxnSpPr>
          <p:nvPr/>
        </p:nvCxnSpPr>
        <p:spPr bwMode="auto">
          <a:xfrm flipV="1">
            <a:off x="4025900" y="5403850"/>
            <a:ext cx="373063" cy="373063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35" name="AutoShape 84"/>
          <p:cNvCxnSpPr>
            <a:cxnSpLocks noChangeShapeType="1"/>
            <a:stCxn id="19528" idx="2"/>
            <a:endCxn id="19526" idx="6"/>
          </p:cNvCxnSpPr>
          <p:nvPr/>
        </p:nvCxnSpPr>
        <p:spPr bwMode="auto">
          <a:xfrm flipH="1">
            <a:off x="4068763" y="5878513"/>
            <a:ext cx="287337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36" name="AutoShape 85"/>
          <p:cNvCxnSpPr>
            <a:cxnSpLocks noChangeShapeType="1"/>
            <a:stCxn id="19527" idx="4"/>
            <a:endCxn id="19528" idx="0"/>
          </p:cNvCxnSpPr>
          <p:nvPr/>
        </p:nvCxnSpPr>
        <p:spPr bwMode="auto">
          <a:xfrm>
            <a:off x="4500563" y="5446713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37" name="AutoShape 86"/>
          <p:cNvCxnSpPr>
            <a:cxnSpLocks noChangeShapeType="1"/>
            <a:stCxn id="19529" idx="4"/>
            <a:endCxn id="19530" idx="0"/>
          </p:cNvCxnSpPr>
          <p:nvPr/>
        </p:nvCxnSpPr>
        <p:spPr bwMode="auto">
          <a:xfrm>
            <a:off x="5076825" y="5446713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38" name="AutoShape 87"/>
          <p:cNvCxnSpPr>
            <a:cxnSpLocks noChangeShapeType="1"/>
            <a:stCxn id="19528" idx="6"/>
            <a:endCxn id="19530" idx="2"/>
          </p:cNvCxnSpPr>
          <p:nvPr/>
        </p:nvCxnSpPr>
        <p:spPr bwMode="auto">
          <a:xfrm>
            <a:off x="4645025" y="5878513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39" name="AutoShape 88"/>
          <p:cNvCxnSpPr>
            <a:cxnSpLocks noChangeShapeType="1"/>
            <a:stCxn id="19527" idx="6"/>
            <a:endCxn id="19529" idx="2"/>
          </p:cNvCxnSpPr>
          <p:nvPr/>
        </p:nvCxnSpPr>
        <p:spPr bwMode="auto">
          <a:xfrm>
            <a:off x="4645025" y="5302250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40" name="AutoShape 89"/>
          <p:cNvCxnSpPr>
            <a:cxnSpLocks noChangeShapeType="1"/>
            <a:stCxn id="19529" idx="3"/>
            <a:endCxn id="19528" idx="7"/>
          </p:cNvCxnSpPr>
          <p:nvPr/>
        </p:nvCxnSpPr>
        <p:spPr bwMode="auto">
          <a:xfrm flipH="1">
            <a:off x="4602163" y="5403850"/>
            <a:ext cx="373062" cy="373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41" name="Text Box 90"/>
          <p:cNvSpPr txBox="1">
            <a:spLocks noChangeArrowheads="1"/>
          </p:cNvSpPr>
          <p:nvPr/>
        </p:nvSpPr>
        <p:spPr bwMode="auto">
          <a:xfrm>
            <a:off x="3203575" y="487045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19542" name="Text Box 91"/>
          <p:cNvSpPr txBox="1">
            <a:spLocks noChangeArrowheads="1"/>
          </p:cNvSpPr>
          <p:nvPr/>
        </p:nvSpPr>
        <p:spPr bwMode="auto">
          <a:xfrm>
            <a:off x="3779838" y="4870450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9543" name="Text Box 92"/>
          <p:cNvSpPr txBox="1">
            <a:spLocks noChangeArrowheads="1"/>
          </p:cNvSpPr>
          <p:nvPr/>
        </p:nvSpPr>
        <p:spPr bwMode="auto">
          <a:xfrm>
            <a:off x="4356100" y="487045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9544" name="Text Box 93"/>
          <p:cNvSpPr txBox="1">
            <a:spLocks noChangeArrowheads="1"/>
          </p:cNvSpPr>
          <p:nvPr/>
        </p:nvSpPr>
        <p:spPr bwMode="auto">
          <a:xfrm>
            <a:off x="4932363" y="4870450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9545" name="Text Box 94"/>
          <p:cNvSpPr txBox="1">
            <a:spLocks noChangeArrowheads="1"/>
          </p:cNvSpPr>
          <p:nvPr/>
        </p:nvSpPr>
        <p:spPr bwMode="auto">
          <a:xfrm>
            <a:off x="3203575" y="587851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9546" name="Text Box 95"/>
          <p:cNvSpPr txBox="1">
            <a:spLocks noChangeArrowheads="1"/>
          </p:cNvSpPr>
          <p:nvPr/>
        </p:nvSpPr>
        <p:spPr bwMode="auto">
          <a:xfrm>
            <a:off x="3779838" y="587851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19547" name="Text Box 96"/>
          <p:cNvSpPr txBox="1">
            <a:spLocks noChangeArrowheads="1"/>
          </p:cNvSpPr>
          <p:nvPr/>
        </p:nvSpPr>
        <p:spPr bwMode="auto">
          <a:xfrm>
            <a:off x="4356100" y="587851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9548" name="Text Box 97"/>
          <p:cNvSpPr txBox="1">
            <a:spLocks noChangeArrowheads="1"/>
          </p:cNvSpPr>
          <p:nvPr/>
        </p:nvSpPr>
        <p:spPr bwMode="auto">
          <a:xfrm>
            <a:off x="4932363" y="587851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9549" name="Text Box 98"/>
          <p:cNvSpPr txBox="1">
            <a:spLocks noChangeArrowheads="1"/>
          </p:cNvSpPr>
          <p:nvPr/>
        </p:nvSpPr>
        <p:spPr bwMode="auto">
          <a:xfrm>
            <a:off x="2843213" y="5373688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(i)</a:t>
            </a:r>
          </a:p>
        </p:txBody>
      </p:sp>
      <p:sp>
        <p:nvSpPr>
          <p:cNvPr id="19550" name="Text Box 99"/>
          <p:cNvSpPr txBox="1">
            <a:spLocks noChangeArrowheads="1"/>
          </p:cNvSpPr>
          <p:nvPr/>
        </p:nvSpPr>
        <p:spPr bwMode="auto">
          <a:xfrm>
            <a:off x="5291138" y="5086350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19551" name="Text Box 106"/>
          <p:cNvSpPr txBox="1">
            <a:spLocks noChangeArrowheads="1"/>
          </p:cNvSpPr>
          <p:nvPr/>
        </p:nvSpPr>
        <p:spPr bwMode="auto">
          <a:xfrm>
            <a:off x="5507038" y="5373688"/>
            <a:ext cx="792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empty</a:t>
            </a:r>
            <a:endParaRPr lang="el-GR" altLang="en-US">
              <a:latin typeface="Times New Roman" panose="02020603050405020304" pitchFamily="18" charset="0"/>
            </a:endParaRPr>
          </a:p>
        </p:txBody>
      </p:sp>
      <p:sp>
        <p:nvSpPr>
          <p:cNvPr id="95" name="标题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广度优先的搜索算法示例</a:t>
            </a:r>
          </a:p>
        </p:txBody>
      </p:sp>
    </p:spTree>
    <p:extLst>
      <p:ext uri="{BB962C8B-B14F-4D97-AF65-F5344CB8AC3E}">
        <p14:creationId xmlns:p14="http://schemas.microsoft.com/office/powerpoint/2010/main" val="3531392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1" dirty="0"/>
              <a:t>BFS</a:t>
            </a:r>
            <a:r>
              <a:rPr lang="zh-TW" altLang="en-US" b="1" dirty="0"/>
              <a:t>算法的性质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/>
              <a:t>执行过</a:t>
            </a:r>
            <a:r>
              <a:rPr lang="en-US" altLang="zh-TW" dirty="0"/>
              <a:t>BFS</a:t>
            </a:r>
            <a:r>
              <a:rPr lang="zh-TW" altLang="en-US" dirty="0"/>
              <a:t>之后，自</a:t>
            </a:r>
            <a:r>
              <a:rPr lang="en-US" altLang="zh-TW" dirty="0"/>
              <a:t>s</a:t>
            </a:r>
            <a:r>
              <a:rPr lang="zh-TW" altLang="en-US" dirty="0"/>
              <a:t>可达的点都被涂成</a:t>
            </a:r>
            <a:r>
              <a:rPr lang="zh-CN" altLang="en-US" dirty="0">
                <a:solidFill>
                  <a:srgbClr val="FF0000"/>
                </a:solidFill>
              </a:rPr>
              <a:t>黑</a:t>
            </a:r>
            <a:r>
              <a:rPr lang="zh-TW" altLang="en-US" dirty="0">
                <a:solidFill>
                  <a:srgbClr val="FF0000"/>
                </a:solidFill>
              </a:rPr>
              <a:t>色</a:t>
            </a:r>
            <a:r>
              <a:rPr lang="zh-TW" altLang="en-US" dirty="0"/>
              <a:t>。</a:t>
            </a:r>
          </a:p>
          <a:p>
            <a:pPr eaLnBrk="1" hangingPunct="1"/>
            <a:endParaRPr lang="zh-TW" altLang="en-US" dirty="0"/>
          </a:p>
          <a:p>
            <a:pPr eaLnBrk="1" hangingPunct="1"/>
            <a:r>
              <a:rPr lang="zh-TW" altLang="en-US" dirty="0"/>
              <a:t>如</a:t>
            </a:r>
            <a:r>
              <a:rPr lang="en-US" altLang="zh-TW" dirty="0"/>
              <a:t>v</a:t>
            </a:r>
            <a:r>
              <a:rPr lang="zh-TW" altLang="en-US" dirty="0"/>
              <a:t>是</a:t>
            </a:r>
            <a:r>
              <a:rPr lang="en-US" altLang="zh-TW" dirty="0"/>
              <a:t>s</a:t>
            </a:r>
            <a:r>
              <a:rPr lang="zh-TW" altLang="en-US" dirty="0"/>
              <a:t>可达的点，则</a:t>
            </a:r>
            <a:r>
              <a:rPr lang="en-US" altLang="zh-TW" dirty="0"/>
              <a:t>d[v]</a:t>
            </a:r>
            <a:r>
              <a:rPr lang="zh-TW" altLang="en-US" dirty="0"/>
              <a:t>代表</a:t>
            </a:r>
            <a:r>
              <a:rPr lang="en-US" altLang="zh-TW" dirty="0"/>
              <a:t>s</a:t>
            </a:r>
            <a:r>
              <a:rPr lang="zh-TW" altLang="en-US" dirty="0"/>
              <a:t>到</a:t>
            </a:r>
            <a:r>
              <a:rPr lang="en-US" altLang="zh-TW" dirty="0"/>
              <a:t>v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最短</a:t>
            </a:r>
            <a:r>
              <a:rPr lang="zh-CN" altLang="en-US" dirty="0">
                <a:solidFill>
                  <a:srgbClr val="FF0000"/>
                </a:solidFill>
              </a:rPr>
              <a:t>路径</a:t>
            </a:r>
            <a:r>
              <a:rPr lang="zh-TW" altLang="en-US" dirty="0">
                <a:solidFill>
                  <a:srgbClr val="FF0000"/>
                </a:solidFill>
              </a:rPr>
              <a:t>长</a:t>
            </a:r>
            <a:r>
              <a:rPr lang="zh-TW" altLang="en-US" dirty="0"/>
              <a:t>。</a:t>
            </a:r>
          </a:p>
          <a:p>
            <a:pPr eaLnBrk="1" hangingPunct="1"/>
            <a:endParaRPr lang="zh-TW" altLang="en-US" dirty="0"/>
          </a:p>
          <a:p>
            <a:pPr eaLnBrk="1" hangingPunct="1"/>
            <a:r>
              <a:rPr lang="zh-TW" altLang="en-US" dirty="0"/>
              <a:t>如</a:t>
            </a:r>
            <a:r>
              <a:rPr lang="en-US" altLang="zh-TW" dirty="0"/>
              <a:t>v</a:t>
            </a:r>
            <a:r>
              <a:rPr lang="zh-TW" altLang="en-US" dirty="0"/>
              <a:t>是</a:t>
            </a:r>
            <a:r>
              <a:rPr lang="en-US" altLang="zh-TW" dirty="0"/>
              <a:t>s</a:t>
            </a:r>
            <a:r>
              <a:rPr lang="zh-TW" altLang="en-US" dirty="0"/>
              <a:t>可达的点，则</a:t>
            </a:r>
            <a:r>
              <a:rPr lang="en-US" altLang="zh-TW" dirty="0"/>
              <a:t>(v.</a:t>
            </a:r>
            <a:r>
              <a:rPr lang="el-GR" altLang="zh-TW" dirty="0">
                <a:cs typeface="Times New Roman" panose="02020603050405020304" pitchFamily="18" charset="0"/>
              </a:rPr>
              <a:t>π</a:t>
            </a:r>
            <a:r>
              <a:rPr lang="en-US" altLang="zh-TW" dirty="0">
                <a:cs typeface="Times New Roman" panose="02020603050405020304" pitchFamily="18" charset="0"/>
              </a:rPr>
              <a:t>,v)</a:t>
            </a:r>
            <a:r>
              <a:rPr lang="zh-TW" altLang="en-US" dirty="0">
                <a:cs typeface="Times New Roman" panose="02020603050405020304" pitchFamily="18" charset="0"/>
              </a:rPr>
              <a:t>是某条自</a:t>
            </a:r>
            <a:r>
              <a:rPr lang="en-US" altLang="zh-TW" dirty="0">
                <a:cs typeface="Times New Roman" panose="02020603050405020304" pitchFamily="18" charset="0"/>
              </a:rPr>
              <a:t>s</a:t>
            </a:r>
            <a:r>
              <a:rPr lang="zh-TW" altLang="en-US" dirty="0">
                <a:cs typeface="Times New Roman" panose="02020603050405020304" pitchFamily="18" charset="0"/>
              </a:rPr>
              <a:t>到</a:t>
            </a:r>
            <a:r>
              <a:rPr lang="en-US" altLang="zh-TW" dirty="0">
                <a:cs typeface="Times New Roman" panose="02020603050405020304" pitchFamily="18" charset="0"/>
              </a:rPr>
              <a:t>v</a:t>
            </a:r>
            <a:r>
              <a:rPr lang="zh-TW" altLang="en-US" dirty="0">
                <a:cs typeface="Times New Roman" panose="02020603050405020304" pitchFamily="18" charset="0"/>
              </a:rPr>
              <a:t>最短</a:t>
            </a:r>
            <a:r>
              <a:rPr lang="zh-CN" altLang="en-US" dirty="0">
                <a:cs typeface="Times New Roman" panose="02020603050405020304" pitchFamily="18" charset="0"/>
              </a:rPr>
              <a:t>路径</a:t>
            </a:r>
            <a:r>
              <a:rPr lang="zh-TW" altLang="en-US" dirty="0">
                <a:cs typeface="Times New Roman" panose="02020603050405020304" pitchFamily="18" charset="0"/>
              </a:rPr>
              <a:t>的一个边。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789040"/>
            <a:ext cx="4969951" cy="2287844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图是目前数据科学研究中最重要的数据类型之一</a:t>
            </a:r>
            <a:endParaRPr lang="en-US" altLang="zh-CN" sz="2400" dirty="0"/>
          </a:p>
          <a:p>
            <a:pPr lvl="1"/>
            <a:r>
              <a:rPr lang="zh-CN" altLang="en-US" sz="2400" dirty="0"/>
              <a:t>应用</a:t>
            </a:r>
            <a:r>
              <a:rPr lang="en-US" altLang="zh-CN" sz="2400" dirty="0"/>
              <a:t>1</a:t>
            </a:r>
            <a:r>
              <a:rPr lang="zh-CN" altLang="en-US" sz="2400" dirty="0"/>
              <a:t>：社交网络图</a:t>
            </a:r>
            <a:endParaRPr lang="en-US" altLang="zh-CN" sz="2400" dirty="0"/>
          </a:p>
          <a:p>
            <a:pPr lvl="1"/>
            <a:r>
              <a:rPr lang="zh-CN" altLang="en-US" sz="2400" dirty="0"/>
              <a:t>应用</a:t>
            </a:r>
            <a:r>
              <a:rPr lang="en-US" altLang="zh-CN" sz="2400" dirty="0"/>
              <a:t>2</a:t>
            </a:r>
            <a:r>
              <a:rPr lang="zh-CN" altLang="en-US" sz="2400" dirty="0"/>
              <a:t>：推荐系统二部图</a:t>
            </a:r>
            <a:endParaRPr lang="en-US" altLang="zh-CN" sz="2400" dirty="0"/>
          </a:p>
          <a:p>
            <a:pPr lvl="1"/>
            <a:r>
              <a:rPr lang="zh-CN" altLang="en-US" sz="2400" dirty="0"/>
              <a:t>应用</a:t>
            </a:r>
            <a:r>
              <a:rPr lang="en-US" altLang="zh-CN" sz="2400" dirty="0"/>
              <a:t>3</a:t>
            </a:r>
            <a:r>
              <a:rPr lang="zh-CN" altLang="en-US" sz="2400" dirty="0"/>
              <a:t>：路网图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521933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BFS</a:t>
            </a:r>
            <a:r>
              <a:rPr lang="zh-TW" altLang="en-US" b="1" dirty="0"/>
              <a:t>算法的性质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15743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最短路径距离</a:t>
            </a:r>
            <a:r>
              <a:rPr lang="zh-CN" altLang="en-US" b="1" dirty="0"/>
              <a:t>： </a:t>
            </a:r>
            <a:r>
              <a:rPr lang="en-US" altLang="zh-CN" dirty="0">
                <a:solidFill>
                  <a:srgbClr val="FF0000"/>
                </a:solidFill>
              </a:rPr>
              <a:t>δ(</a:t>
            </a:r>
            <a:r>
              <a:rPr lang="en-US" altLang="zh-CN" dirty="0" err="1">
                <a:solidFill>
                  <a:srgbClr val="FF0000"/>
                </a:solidFill>
              </a:rPr>
              <a:t>s,v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为从源点</a:t>
            </a:r>
            <a:r>
              <a:rPr lang="en-US" altLang="zh-CN" dirty="0"/>
              <a:t>s</a:t>
            </a:r>
            <a:r>
              <a:rPr lang="zh-CN" altLang="en-US" dirty="0"/>
              <a:t>到结点</a:t>
            </a:r>
            <a:r>
              <a:rPr lang="en-US" altLang="zh-CN" dirty="0"/>
              <a:t>v</a:t>
            </a:r>
            <a:r>
              <a:rPr lang="zh-CN" altLang="en-US" dirty="0"/>
              <a:t>之间所有路径里面最少的边数。称从源点</a:t>
            </a:r>
            <a:r>
              <a:rPr lang="en-US" altLang="zh-CN" dirty="0"/>
              <a:t>s</a:t>
            </a:r>
            <a:r>
              <a:rPr lang="zh-CN" altLang="en-US" dirty="0"/>
              <a:t>到结点</a:t>
            </a:r>
            <a:r>
              <a:rPr lang="en-US" altLang="zh-CN" dirty="0"/>
              <a:t>v</a:t>
            </a:r>
            <a:r>
              <a:rPr lang="zh-CN" altLang="en-US" dirty="0"/>
              <a:t>的长度为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的路径为最短路径。</a:t>
            </a:r>
          </a:p>
          <a:p>
            <a:endParaRPr lang="zh-CN" altLang="en-US" dirty="0"/>
          </a:p>
          <a:p>
            <a:r>
              <a:rPr lang="zh-CN" altLang="en-US" b="1" dirty="0"/>
              <a:t>引理 </a:t>
            </a:r>
            <a:r>
              <a:rPr lang="zh-CN" altLang="en-US" dirty="0"/>
              <a:t>给定有向图或无向图</a:t>
            </a:r>
            <a:r>
              <a:rPr lang="en-US" altLang="zh-CN" dirty="0"/>
              <a:t>G=(V,E)</a:t>
            </a:r>
            <a:r>
              <a:rPr lang="zh-CN" altLang="en-US" dirty="0"/>
              <a:t>，任意结点</a:t>
            </a:r>
            <a:r>
              <a:rPr lang="en-US" altLang="zh-CN" dirty="0" err="1"/>
              <a:t>s∈V</a:t>
            </a:r>
            <a:r>
              <a:rPr lang="zh-CN" altLang="en-US" dirty="0"/>
              <a:t>，则对于任意边 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)∈E</a:t>
            </a:r>
            <a:r>
              <a:rPr lang="zh-CN" altLang="en-US" dirty="0"/>
              <a:t>，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)≤δ(</a:t>
            </a:r>
            <a:r>
              <a:rPr lang="en-US" altLang="zh-CN" dirty="0" err="1"/>
              <a:t>s,u</a:t>
            </a:r>
            <a:r>
              <a:rPr lang="en-US" altLang="zh-CN" dirty="0"/>
              <a:t>)+1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δ(</a:t>
            </a:r>
            <a:r>
              <a:rPr lang="en-US" altLang="zh-CN" sz="2000" dirty="0" err="1">
                <a:solidFill>
                  <a:srgbClr val="FF0000"/>
                </a:solidFill>
              </a:rPr>
              <a:t>s,v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可以从</a:t>
            </a:r>
            <a:r>
              <a:rPr lang="en-US" altLang="zh-CN" sz="2000" dirty="0">
                <a:solidFill>
                  <a:srgbClr val="FF0000"/>
                </a:solidFill>
              </a:rPr>
              <a:t>δ(</a:t>
            </a:r>
            <a:r>
              <a:rPr lang="en-US" altLang="zh-CN" sz="2000" dirty="0" err="1">
                <a:solidFill>
                  <a:srgbClr val="FF0000"/>
                </a:solidFill>
              </a:rPr>
              <a:t>s,u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经过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u,v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到</a:t>
            </a:r>
            <a:r>
              <a:rPr lang="en-US" altLang="zh-CN" sz="2000" dirty="0">
                <a:solidFill>
                  <a:srgbClr val="FF0000"/>
                </a:solidFill>
              </a:rPr>
              <a:t>v</a:t>
            </a:r>
            <a:endParaRPr lang="zh-CN" altLang="en-US" sz="20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Oval 72"/>
          <p:cNvSpPr>
            <a:spLocks noChangeArrowheads="1"/>
          </p:cNvSpPr>
          <p:nvPr/>
        </p:nvSpPr>
        <p:spPr bwMode="auto">
          <a:xfrm>
            <a:off x="3419276" y="436441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" name="Oval 73"/>
          <p:cNvSpPr>
            <a:spLocks noChangeArrowheads="1"/>
          </p:cNvSpPr>
          <p:nvPr/>
        </p:nvSpPr>
        <p:spPr bwMode="auto">
          <a:xfrm>
            <a:off x="3419276" y="4940672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" name="Oval 74"/>
          <p:cNvSpPr>
            <a:spLocks noChangeArrowheads="1"/>
          </p:cNvSpPr>
          <p:nvPr/>
        </p:nvSpPr>
        <p:spPr bwMode="auto">
          <a:xfrm>
            <a:off x="3995539" y="436441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7" name="Oval 75"/>
          <p:cNvSpPr>
            <a:spLocks noChangeArrowheads="1"/>
          </p:cNvSpPr>
          <p:nvPr/>
        </p:nvSpPr>
        <p:spPr bwMode="auto">
          <a:xfrm>
            <a:off x="3995539" y="4940672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8" name="Oval 76"/>
          <p:cNvSpPr>
            <a:spLocks noChangeArrowheads="1"/>
          </p:cNvSpPr>
          <p:nvPr/>
        </p:nvSpPr>
        <p:spPr bwMode="auto">
          <a:xfrm>
            <a:off x="4571801" y="436441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" name="Oval 77"/>
          <p:cNvSpPr>
            <a:spLocks noChangeArrowheads="1"/>
          </p:cNvSpPr>
          <p:nvPr/>
        </p:nvSpPr>
        <p:spPr bwMode="auto">
          <a:xfrm>
            <a:off x="4571801" y="4940672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0" name="Oval 78"/>
          <p:cNvSpPr>
            <a:spLocks noChangeArrowheads="1"/>
          </p:cNvSpPr>
          <p:nvPr/>
        </p:nvSpPr>
        <p:spPr bwMode="auto">
          <a:xfrm>
            <a:off x="5148064" y="4364410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1" name="Oval 79"/>
          <p:cNvSpPr>
            <a:spLocks noChangeArrowheads="1"/>
          </p:cNvSpPr>
          <p:nvPr/>
        </p:nvSpPr>
        <p:spPr bwMode="auto">
          <a:xfrm>
            <a:off x="5148064" y="4940672"/>
            <a:ext cx="288925" cy="2889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12" name="AutoShape 80"/>
          <p:cNvCxnSpPr>
            <a:cxnSpLocks noChangeShapeType="1"/>
            <a:stCxn id="4" idx="4"/>
            <a:endCxn id="5" idx="0"/>
          </p:cNvCxnSpPr>
          <p:nvPr/>
        </p:nvCxnSpPr>
        <p:spPr bwMode="auto">
          <a:xfrm>
            <a:off x="3563739" y="4653335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81"/>
          <p:cNvCxnSpPr>
            <a:cxnSpLocks noChangeShapeType="1"/>
            <a:stCxn id="4" idx="6"/>
            <a:endCxn id="6" idx="2"/>
          </p:cNvCxnSpPr>
          <p:nvPr/>
        </p:nvCxnSpPr>
        <p:spPr bwMode="auto">
          <a:xfrm>
            <a:off x="3708201" y="4508872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82"/>
          <p:cNvCxnSpPr>
            <a:cxnSpLocks noChangeShapeType="1"/>
            <a:stCxn id="6" idx="4"/>
            <a:endCxn id="7" idx="0"/>
          </p:cNvCxnSpPr>
          <p:nvPr/>
        </p:nvCxnSpPr>
        <p:spPr bwMode="auto">
          <a:xfrm>
            <a:off x="4140001" y="4653335"/>
            <a:ext cx="0" cy="287337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83"/>
          <p:cNvCxnSpPr>
            <a:cxnSpLocks noChangeShapeType="1"/>
            <a:stCxn id="7" idx="7"/>
            <a:endCxn id="8" idx="3"/>
          </p:cNvCxnSpPr>
          <p:nvPr/>
        </p:nvCxnSpPr>
        <p:spPr bwMode="auto">
          <a:xfrm flipV="1">
            <a:off x="4241601" y="4610472"/>
            <a:ext cx="373063" cy="373063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84"/>
          <p:cNvCxnSpPr>
            <a:cxnSpLocks noChangeShapeType="1"/>
            <a:stCxn id="9" idx="2"/>
            <a:endCxn id="7" idx="6"/>
          </p:cNvCxnSpPr>
          <p:nvPr/>
        </p:nvCxnSpPr>
        <p:spPr bwMode="auto">
          <a:xfrm flipH="1">
            <a:off x="4284464" y="5085135"/>
            <a:ext cx="287337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85"/>
          <p:cNvCxnSpPr>
            <a:cxnSpLocks noChangeShapeType="1"/>
            <a:stCxn id="8" idx="4"/>
            <a:endCxn id="9" idx="0"/>
          </p:cNvCxnSpPr>
          <p:nvPr/>
        </p:nvCxnSpPr>
        <p:spPr bwMode="auto">
          <a:xfrm>
            <a:off x="4716264" y="4653335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86"/>
          <p:cNvCxnSpPr>
            <a:cxnSpLocks noChangeShapeType="1"/>
            <a:stCxn id="10" idx="4"/>
            <a:endCxn id="11" idx="0"/>
          </p:cNvCxnSpPr>
          <p:nvPr/>
        </p:nvCxnSpPr>
        <p:spPr bwMode="auto">
          <a:xfrm>
            <a:off x="5292526" y="4653335"/>
            <a:ext cx="0" cy="287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87"/>
          <p:cNvCxnSpPr>
            <a:cxnSpLocks noChangeShapeType="1"/>
            <a:stCxn id="9" idx="6"/>
            <a:endCxn id="11" idx="2"/>
          </p:cNvCxnSpPr>
          <p:nvPr/>
        </p:nvCxnSpPr>
        <p:spPr bwMode="auto">
          <a:xfrm>
            <a:off x="4860726" y="5085135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88"/>
          <p:cNvCxnSpPr>
            <a:cxnSpLocks noChangeShapeType="1"/>
            <a:stCxn id="8" idx="6"/>
            <a:endCxn id="10" idx="2"/>
          </p:cNvCxnSpPr>
          <p:nvPr/>
        </p:nvCxnSpPr>
        <p:spPr bwMode="auto">
          <a:xfrm>
            <a:off x="4860726" y="4508872"/>
            <a:ext cx="287338" cy="0"/>
          </a:xfrm>
          <a:prstGeom prst="straightConnector1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89"/>
          <p:cNvCxnSpPr>
            <a:cxnSpLocks noChangeShapeType="1"/>
            <a:stCxn id="10" idx="3"/>
            <a:endCxn id="9" idx="7"/>
          </p:cNvCxnSpPr>
          <p:nvPr/>
        </p:nvCxnSpPr>
        <p:spPr bwMode="auto">
          <a:xfrm flipH="1">
            <a:off x="4817864" y="4610472"/>
            <a:ext cx="373062" cy="373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Box 90"/>
          <p:cNvSpPr txBox="1">
            <a:spLocks noChangeArrowheads="1"/>
          </p:cNvSpPr>
          <p:nvPr/>
        </p:nvSpPr>
        <p:spPr bwMode="auto">
          <a:xfrm>
            <a:off x="3419276" y="4077072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23" name="Text Box 91"/>
          <p:cNvSpPr txBox="1">
            <a:spLocks noChangeArrowheads="1"/>
          </p:cNvSpPr>
          <p:nvPr/>
        </p:nvSpPr>
        <p:spPr bwMode="auto">
          <a:xfrm>
            <a:off x="3995539" y="4077072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4" name="Text Box 92"/>
          <p:cNvSpPr txBox="1">
            <a:spLocks noChangeArrowheads="1"/>
          </p:cNvSpPr>
          <p:nvPr/>
        </p:nvSpPr>
        <p:spPr bwMode="auto">
          <a:xfrm>
            <a:off x="4571801" y="4077072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25" name="Text Box 93"/>
          <p:cNvSpPr txBox="1">
            <a:spLocks noChangeArrowheads="1"/>
          </p:cNvSpPr>
          <p:nvPr/>
        </p:nvSpPr>
        <p:spPr bwMode="auto">
          <a:xfrm>
            <a:off x="5148064" y="4077072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26" name="Text Box 94"/>
          <p:cNvSpPr txBox="1">
            <a:spLocks noChangeArrowheads="1"/>
          </p:cNvSpPr>
          <p:nvPr/>
        </p:nvSpPr>
        <p:spPr bwMode="auto">
          <a:xfrm>
            <a:off x="3419276" y="5085135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27" name="Text Box 95"/>
          <p:cNvSpPr txBox="1">
            <a:spLocks noChangeArrowheads="1"/>
          </p:cNvSpPr>
          <p:nvPr/>
        </p:nvSpPr>
        <p:spPr bwMode="auto">
          <a:xfrm>
            <a:off x="3995539" y="5085135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28" name="Text Box 96"/>
          <p:cNvSpPr txBox="1">
            <a:spLocks noChangeArrowheads="1"/>
          </p:cNvSpPr>
          <p:nvPr/>
        </p:nvSpPr>
        <p:spPr bwMode="auto">
          <a:xfrm>
            <a:off x="4571801" y="5085135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5148064" y="5085135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0" name="Text Box 98"/>
          <p:cNvSpPr txBox="1">
            <a:spLocks noChangeArrowheads="1"/>
          </p:cNvSpPr>
          <p:nvPr/>
        </p:nvSpPr>
        <p:spPr bwMode="auto">
          <a:xfrm>
            <a:off x="3058914" y="4580310"/>
            <a:ext cx="576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5954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BFS</a:t>
            </a:r>
            <a:r>
              <a:rPr lang="zh-TW" altLang="en-US" b="1" dirty="0"/>
              <a:t>算法的性质</a:t>
            </a:r>
            <a:r>
              <a:rPr lang="zh-CN" altLang="en-US" b="1" dirty="0"/>
              <a:t>：最短距离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15743"/>
          </a:xfrm>
        </p:spPr>
        <p:txBody>
          <a:bodyPr>
            <a:normAutofit/>
          </a:bodyPr>
          <a:lstStyle/>
          <a:p>
            <a:r>
              <a:rPr lang="zh-CN" altLang="en-US" b="1" dirty="0"/>
              <a:t>最短路径距离： 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为从源点</a:t>
            </a:r>
            <a:r>
              <a:rPr lang="en-US" altLang="zh-CN" dirty="0"/>
              <a:t>s</a:t>
            </a:r>
            <a:r>
              <a:rPr lang="zh-CN" altLang="en-US" dirty="0"/>
              <a:t>到结点</a:t>
            </a:r>
            <a:r>
              <a:rPr lang="en-US" altLang="zh-CN" dirty="0"/>
              <a:t>v</a:t>
            </a:r>
            <a:r>
              <a:rPr lang="zh-CN" altLang="en-US" dirty="0"/>
              <a:t>之间所有路径里面最少的边数。称从源点</a:t>
            </a:r>
            <a:r>
              <a:rPr lang="en-US" altLang="zh-CN" dirty="0"/>
              <a:t>s</a:t>
            </a:r>
            <a:r>
              <a:rPr lang="zh-CN" altLang="en-US" dirty="0"/>
              <a:t>到结点</a:t>
            </a:r>
            <a:r>
              <a:rPr lang="en-US" altLang="zh-CN" dirty="0"/>
              <a:t>v</a:t>
            </a:r>
            <a:r>
              <a:rPr lang="zh-CN" altLang="en-US" dirty="0"/>
              <a:t>的长度为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的路径为最短路径。</a:t>
            </a:r>
          </a:p>
          <a:p>
            <a:endParaRPr lang="zh-CN" altLang="en-US" dirty="0"/>
          </a:p>
          <a:p>
            <a:r>
              <a:rPr lang="zh-CN" altLang="en-US" b="1" dirty="0"/>
              <a:t>引理 </a:t>
            </a:r>
            <a:r>
              <a:rPr lang="zh-CN" altLang="en-US" dirty="0"/>
              <a:t>给定有向图或无向图</a:t>
            </a:r>
            <a:r>
              <a:rPr lang="en-US" altLang="zh-CN" dirty="0"/>
              <a:t>G=(V,E)</a:t>
            </a:r>
            <a:r>
              <a:rPr lang="zh-CN" altLang="en-US" dirty="0"/>
              <a:t>，任意结点</a:t>
            </a:r>
            <a:r>
              <a:rPr lang="en-US" altLang="zh-CN" dirty="0" err="1"/>
              <a:t>s∈V</a:t>
            </a:r>
            <a:r>
              <a:rPr lang="zh-CN" altLang="en-US" dirty="0"/>
              <a:t>，则对于任意边 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)∈E</a:t>
            </a:r>
            <a:r>
              <a:rPr lang="zh-CN" altLang="en-US" dirty="0"/>
              <a:t>，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)≤δ(</a:t>
            </a:r>
            <a:r>
              <a:rPr lang="en-US" altLang="zh-CN" dirty="0" err="1"/>
              <a:t>s,u</a:t>
            </a:r>
            <a:r>
              <a:rPr lang="en-US" altLang="zh-CN" dirty="0"/>
              <a:t>)+1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b="1" dirty="0"/>
              <a:t>引理</a:t>
            </a:r>
            <a:r>
              <a:rPr lang="zh-CN" altLang="en-US" dirty="0"/>
              <a:t> 给定有向图或无向图</a:t>
            </a:r>
            <a:r>
              <a:rPr lang="en-US" altLang="zh-CN" dirty="0"/>
              <a:t>G=(V,E)</a:t>
            </a:r>
            <a:r>
              <a:rPr lang="zh-CN" altLang="en-US" dirty="0"/>
              <a:t>，任意结点</a:t>
            </a:r>
            <a:r>
              <a:rPr lang="en-US" altLang="zh-CN" dirty="0" err="1"/>
              <a:t>v∈V</a:t>
            </a:r>
            <a:r>
              <a:rPr lang="zh-CN" altLang="en-US" dirty="0"/>
              <a:t>，</a:t>
            </a:r>
            <a:r>
              <a:rPr lang="en-US" altLang="zh-CN" dirty="0" err="1"/>
              <a:t>v.d≥δ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归纳法：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设</a:t>
            </a:r>
            <a:r>
              <a:rPr lang="en-US" altLang="zh-CN" sz="2000" dirty="0" err="1">
                <a:solidFill>
                  <a:srgbClr val="FF0000"/>
                </a:solidFill>
              </a:rPr>
              <a:t>u.d≥δ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s,u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，从</a:t>
            </a:r>
            <a:r>
              <a:rPr lang="en-US" altLang="zh-CN" sz="2000" dirty="0">
                <a:solidFill>
                  <a:srgbClr val="FF0000"/>
                </a:solidFill>
              </a:rPr>
              <a:t>u</a:t>
            </a:r>
            <a:r>
              <a:rPr lang="zh-CN" altLang="en-US" sz="2000" dirty="0">
                <a:solidFill>
                  <a:srgbClr val="FF0000"/>
                </a:solidFill>
              </a:rPr>
              <a:t>出发找到白色节点</a:t>
            </a:r>
            <a:r>
              <a:rPr lang="en-US" altLang="zh-CN" sz="2000" dirty="0">
                <a:solidFill>
                  <a:srgbClr val="FF0000"/>
                </a:solidFill>
              </a:rPr>
              <a:t>v, </a:t>
            </a:r>
            <a:r>
              <a:rPr lang="zh-CN" altLang="en-US" sz="2000" dirty="0">
                <a:solidFill>
                  <a:srgbClr val="FF0000"/>
                </a:solidFill>
              </a:rPr>
              <a:t>则</a:t>
            </a:r>
            <a:r>
              <a:rPr lang="en-US" altLang="zh-CN" sz="2000" dirty="0" err="1">
                <a:solidFill>
                  <a:srgbClr val="FF0000"/>
                </a:solidFill>
              </a:rPr>
              <a:t>v.d</a:t>
            </a:r>
            <a:r>
              <a:rPr lang="en-US" altLang="zh-CN" sz="2000" dirty="0">
                <a:solidFill>
                  <a:srgbClr val="FF0000"/>
                </a:solidFill>
              </a:rPr>
              <a:t> = </a:t>
            </a:r>
            <a:r>
              <a:rPr lang="en-US" altLang="zh-CN" sz="2000" dirty="0" err="1">
                <a:solidFill>
                  <a:srgbClr val="FF0000"/>
                </a:solidFill>
              </a:rPr>
              <a:t>u.d</a:t>
            </a:r>
            <a:r>
              <a:rPr lang="en-US" altLang="zh-CN" sz="2000" dirty="0">
                <a:solidFill>
                  <a:srgbClr val="FF0000"/>
                </a:solidFill>
              </a:rPr>
              <a:t> +1 ≥ δ(</a:t>
            </a:r>
            <a:r>
              <a:rPr lang="en-US" altLang="zh-CN" sz="2000" dirty="0" err="1">
                <a:solidFill>
                  <a:srgbClr val="FF0000"/>
                </a:solidFill>
              </a:rPr>
              <a:t>s,u</a:t>
            </a:r>
            <a:r>
              <a:rPr lang="en-US" altLang="zh-CN" sz="2000" dirty="0">
                <a:solidFill>
                  <a:srgbClr val="FF0000"/>
                </a:solidFill>
              </a:rPr>
              <a:t>) + 1 ≥ δ(</a:t>
            </a:r>
            <a:r>
              <a:rPr lang="en-US" altLang="zh-CN" sz="2000" dirty="0" err="1">
                <a:solidFill>
                  <a:srgbClr val="FF0000"/>
                </a:solidFill>
              </a:rPr>
              <a:t>s,v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endParaRPr lang="zh-CN" altLang="en-US" sz="20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24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BFS</a:t>
            </a:r>
            <a:r>
              <a:rPr lang="zh-TW" altLang="en-US" b="1" dirty="0"/>
              <a:t>算法的性质</a:t>
            </a:r>
            <a:r>
              <a:rPr lang="zh-CN" altLang="en-US" b="1" dirty="0"/>
              <a:t>：最短距离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15743"/>
          </a:xfrm>
        </p:spPr>
        <p:txBody>
          <a:bodyPr>
            <a:normAutofit/>
          </a:bodyPr>
          <a:lstStyle/>
          <a:p>
            <a:r>
              <a:rPr lang="zh-CN" altLang="en-US" b="1" dirty="0"/>
              <a:t>最短路径距离： 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为从源点</a:t>
            </a:r>
            <a:r>
              <a:rPr lang="en-US" altLang="zh-CN" dirty="0"/>
              <a:t>s</a:t>
            </a:r>
            <a:r>
              <a:rPr lang="zh-CN" altLang="en-US" dirty="0"/>
              <a:t>到结点</a:t>
            </a:r>
            <a:r>
              <a:rPr lang="en-US" altLang="zh-CN" dirty="0"/>
              <a:t>v</a:t>
            </a:r>
            <a:r>
              <a:rPr lang="zh-CN" altLang="en-US" dirty="0"/>
              <a:t>之间所有路径里面最少的边数。称从源点</a:t>
            </a:r>
            <a:r>
              <a:rPr lang="en-US" altLang="zh-CN" dirty="0"/>
              <a:t>s</a:t>
            </a:r>
            <a:r>
              <a:rPr lang="zh-CN" altLang="en-US" dirty="0"/>
              <a:t>到结点</a:t>
            </a:r>
            <a:r>
              <a:rPr lang="en-US" altLang="zh-CN" dirty="0"/>
              <a:t>v</a:t>
            </a:r>
            <a:r>
              <a:rPr lang="zh-CN" altLang="en-US" dirty="0"/>
              <a:t>的长度为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的路径为最短路径。</a:t>
            </a:r>
          </a:p>
          <a:p>
            <a:endParaRPr lang="zh-CN" altLang="en-US" dirty="0"/>
          </a:p>
          <a:p>
            <a:r>
              <a:rPr lang="zh-CN" altLang="en-US" b="1" dirty="0"/>
              <a:t>引理 </a:t>
            </a:r>
            <a:r>
              <a:rPr lang="zh-CN" altLang="en-US" dirty="0"/>
              <a:t>给定有向图或无向图</a:t>
            </a:r>
            <a:r>
              <a:rPr lang="en-US" altLang="zh-CN" dirty="0"/>
              <a:t>G=(V,E)</a:t>
            </a:r>
            <a:r>
              <a:rPr lang="zh-CN" altLang="en-US" dirty="0"/>
              <a:t>，任意结点</a:t>
            </a:r>
            <a:r>
              <a:rPr lang="en-US" altLang="zh-CN" dirty="0" err="1"/>
              <a:t>s∈V</a:t>
            </a:r>
            <a:r>
              <a:rPr lang="zh-CN" altLang="en-US" dirty="0"/>
              <a:t>，则对于任意边 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)∈E</a:t>
            </a:r>
            <a:r>
              <a:rPr lang="zh-CN" altLang="en-US" dirty="0"/>
              <a:t>，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)≤δ(</a:t>
            </a:r>
            <a:r>
              <a:rPr lang="en-US" altLang="zh-CN" dirty="0" err="1"/>
              <a:t>s,u</a:t>
            </a:r>
            <a:r>
              <a:rPr lang="en-US" altLang="zh-CN" dirty="0"/>
              <a:t>)+1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b="1" dirty="0"/>
              <a:t>引理</a:t>
            </a:r>
            <a:r>
              <a:rPr lang="zh-CN" altLang="en-US" dirty="0"/>
              <a:t> 给定有向图或无向图</a:t>
            </a:r>
            <a:r>
              <a:rPr lang="en-US" altLang="zh-CN" dirty="0"/>
              <a:t>G=(V,E)</a:t>
            </a:r>
            <a:r>
              <a:rPr lang="zh-CN" altLang="en-US" dirty="0"/>
              <a:t>，任意结点</a:t>
            </a:r>
            <a:r>
              <a:rPr lang="en-US" altLang="zh-CN" dirty="0" err="1"/>
              <a:t>v∈V</a:t>
            </a:r>
            <a:r>
              <a:rPr lang="zh-CN" altLang="en-US" dirty="0"/>
              <a:t>，</a:t>
            </a:r>
            <a:r>
              <a:rPr lang="en-US" altLang="zh-CN" dirty="0" err="1"/>
              <a:t>v.d≥δ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b="1" dirty="0"/>
              <a:t>引理 </a:t>
            </a:r>
            <a:r>
              <a:rPr lang="zh-CN" altLang="en-US" dirty="0"/>
              <a:t>设</a:t>
            </a:r>
            <a:r>
              <a:rPr lang="en-US" altLang="zh-CN" dirty="0"/>
              <a:t>BFS</a:t>
            </a:r>
            <a:r>
              <a:rPr lang="zh-CN" altLang="en-US" dirty="0"/>
              <a:t>的队列</a:t>
            </a:r>
            <a:r>
              <a:rPr lang="en-US" altLang="zh-CN" dirty="0"/>
              <a:t>Q</a:t>
            </a:r>
            <a:r>
              <a:rPr lang="zh-CN" altLang="en-US" dirty="0"/>
              <a:t>为 </a:t>
            </a:r>
            <a:r>
              <a:rPr lang="en-US" altLang="zh-CN" dirty="0"/>
              <a:t>&lt;v</a:t>
            </a:r>
            <a:r>
              <a:rPr lang="en-US" altLang="zh-CN" baseline="-25000" dirty="0"/>
              <a:t>1</a:t>
            </a:r>
            <a:r>
              <a:rPr lang="en-US" altLang="zh-CN" dirty="0"/>
              <a:t>,v</a:t>
            </a:r>
            <a:r>
              <a:rPr lang="en-US" altLang="zh-CN" baseline="-25000" dirty="0"/>
              <a:t>2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r</a:t>
            </a:r>
            <a:r>
              <a:rPr lang="en-US" altLang="zh-CN" dirty="0"/>
              <a:t>&gt;</a:t>
            </a:r>
            <a:r>
              <a:rPr lang="zh-CN" altLang="en-US" dirty="0"/>
              <a:t>，则 </a:t>
            </a:r>
            <a:r>
              <a:rPr lang="en-US" altLang="zh-CN" dirty="0"/>
              <a:t>v</a:t>
            </a:r>
            <a:r>
              <a:rPr lang="en-US" altLang="zh-CN" baseline="-25000" dirty="0"/>
              <a:t>r</a:t>
            </a:r>
            <a:r>
              <a:rPr lang="en-US" altLang="zh-CN" dirty="0"/>
              <a:t>.d≤v</a:t>
            </a:r>
            <a:r>
              <a:rPr lang="en-US" altLang="zh-CN" baseline="-25000" dirty="0"/>
              <a:t>1</a:t>
            </a:r>
            <a:r>
              <a:rPr lang="en-US" altLang="zh-CN" dirty="0"/>
              <a:t>.d+1</a:t>
            </a:r>
            <a:r>
              <a:rPr lang="zh-CN" altLang="en-US" dirty="0"/>
              <a:t>，并且对于 </a:t>
            </a:r>
            <a:r>
              <a:rPr lang="en-US" altLang="zh-CN" dirty="0" err="1"/>
              <a:t>i</a:t>
            </a:r>
            <a:r>
              <a:rPr lang="en-US" altLang="zh-CN" dirty="0"/>
              <a:t>=1,2,…,r-1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r>
              <a:rPr lang="en-US" altLang="zh-CN" dirty="0"/>
              <a:t>.d≤v</a:t>
            </a:r>
            <a:r>
              <a:rPr lang="en-US" altLang="zh-CN" baseline="-25000" dirty="0"/>
              <a:t>i+1</a:t>
            </a:r>
            <a:r>
              <a:rPr lang="en-US" altLang="zh-CN"/>
              <a:t>.d</a:t>
            </a:r>
            <a:r>
              <a:rPr lang="zh-CN" altLang="en-US"/>
              <a:t>。</a:t>
            </a:r>
            <a:r>
              <a:rPr lang="zh-CN" altLang="en-US" dirty="0"/>
              <a:t>即队列中前面的 </a:t>
            </a:r>
            <a:r>
              <a:rPr lang="en-US" altLang="zh-CN" dirty="0"/>
              <a:t>d </a:t>
            </a:r>
            <a:r>
              <a:rPr lang="zh-CN" altLang="en-US" dirty="0"/>
              <a:t>不大于后面的，且首位差距不超过 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归纳法：</a:t>
            </a:r>
            <a:r>
              <a:rPr lang="en-US" altLang="zh-CN" sz="2000" dirty="0">
                <a:solidFill>
                  <a:srgbClr val="FF0000"/>
                </a:solidFill>
              </a:rPr>
              <a:t> 1. v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出队，</a:t>
            </a:r>
            <a:r>
              <a:rPr lang="en-US" altLang="zh-CN" sz="2000" dirty="0">
                <a:solidFill>
                  <a:srgbClr val="FF0000"/>
                </a:solidFill>
              </a:rPr>
              <a:t>v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r</a:t>
            </a:r>
            <a:r>
              <a:rPr lang="en-US" altLang="zh-CN" sz="2000" dirty="0">
                <a:solidFill>
                  <a:srgbClr val="FF0000"/>
                </a:solidFill>
              </a:rPr>
              <a:t>.d≤v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000" dirty="0">
                <a:solidFill>
                  <a:srgbClr val="FF0000"/>
                </a:solidFill>
              </a:rPr>
              <a:t>.d+1 ≤ v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2</a:t>
            </a:r>
            <a:r>
              <a:rPr lang="en-US" altLang="zh-CN" sz="2000" dirty="0">
                <a:solidFill>
                  <a:srgbClr val="FF0000"/>
                </a:solidFill>
              </a:rPr>
              <a:t>.d+1</a:t>
            </a:r>
          </a:p>
          <a:p>
            <a:pPr marL="342900" lvl="1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		   2. v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r+1</a:t>
            </a:r>
            <a:r>
              <a:rPr lang="zh-CN" altLang="en-US" sz="2000" dirty="0">
                <a:solidFill>
                  <a:srgbClr val="FF0000"/>
                </a:solidFill>
              </a:rPr>
              <a:t>入队，设</a:t>
            </a:r>
            <a:r>
              <a:rPr lang="en-US" altLang="zh-CN" sz="2000" dirty="0">
                <a:solidFill>
                  <a:srgbClr val="FF0000"/>
                </a:solidFill>
              </a:rPr>
              <a:t>(u, v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r+1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发现</a:t>
            </a:r>
            <a:r>
              <a:rPr lang="en-US" altLang="zh-CN" dirty="0">
                <a:solidFill>
                  <a:srgbClr val="FF0000"/>
                </a:solidFill>
              </a:rPr>
              <a:t>v</a:t>
            </a:r>
            <a:r>
              <a:rPr lang="en-US" altLang="zh-CN" baseline="-25000" dirty="0">
                <a:solidFill>
                  <a:srgbClr val="FF0000"/>
                </a:solidFill>
              </a:rPr>
              <a:t>r+1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此时</a:t>
            </a:r>
            <a:r>
              <a:rPr lang="en-US" altLang="zh-CN" dirty="0">
                <a:solidFill>
                  <a:srgbClr val="FF0000"/>
                </a:solidFill>
              </a:rPr>
              <a:t>u</a:t>
            </a:r>
            <a:r>
              <a:rPr lang="zh-CN" altLang="en-US" dirty="0">
                <a:solidFill>
                  <a:srgbClr val="FF0000"/>
                </a:solidFill>
              </a:rPr>
              <a:t>已被删除，</a:t>
            </a:r>
            <a:r>
              <a:rPr lang="en-US" altLang="zh-CN" dirty="0">
                <a:solidFill>
                  <a:srgbClr val="FF0000"/>
                </a:solidFill>
              </a:rPr>
              <a:t> v</a:t>
            </a:r>
            <a:r>
              <a:rPr lang="en-US" altLang="zh-CN" baseline="-25000" dirty="0">
                <a:solidFill>
                  <a:srgbClr val="FF0000"/>
                </a:solidFill>
              </a:rPr>
              <a:t>r+1</a:t>
            </a:r>
            <a:r>
              <a:rPr lang="en-US" altLang="zh-CN" dirty="0">
                <a:solidFill>
                  <a:srgbClr val="FF0000"/>
                </a:solidFill>
              </a:rPr>
              <a:t>.d =</a:t>
            </a:r>
            <a:r>
              <a:rPr lang="en-US" altLang="zh-CN" baseline="-25000" dirty="0">
                <a:solidFill>
                  <a:srgbClr val="FF0000"/>
                </a:solidFill>
              </a:rPr>
              <a:t>  </a:t>
            </a:r>
            <a:r>
              <a:rPr lang="en-US" altLang="zh-CN" dirty="0">
                <a:solidFill>
                  <a:srgbClr val="FF0000"/>
                </a:solidFill>
              </a:rPr>
              <a:t>u.d+1≤  v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.d+1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01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BFS</a:t>
            </a:r>
            <a:r>
              <a:rPr lang="zh-TW" altLang="en-US" b="1" dirty="0"/>
              <a:t>算法的性质</a:t>
            </a:r>
            <a:r>
              <a:rPr lang="zh-CN" altLang="en-US" b="1" dirty="0"/>
              <a:t>：最短距离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15743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最短路径距离： 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为从源点</a:t>
            </a:r>
            <a:r>
              <a:rPr lang="en-US" altLang="zh-CN" dirty="0"/>
              <a:t>s</a:t>
            </a:r>
            <a:r>
              <a:rPr lang="zh-CN" altLang="en-US" dirty="0"/>
              <a:t>到结点</a:t>
            </a:r>
            <a:r>
              <a:rPr lang="en-US" altLang="zh-CN" dirty="0"/>
              <a:t>v</a:t>
            </a:r>
            <a:r>
              <a:rPr lang="zh-CN" altLang="en-US" dirty="0"/>
              <a:t>之间所有路径里面最少的边数。称从源点</a:t>
            </a:r>
            <a:r>
              <a:rPr lang="en-US" altLang="zh-CN" dirty="0"/>
              <a:t>s</a:t>
            </a:r>
            <a:r>
              <a:rPr lang="zh-CN" altLang="en-US" dirty="0"/>
              <a:t>到结点</a:t>
            </a:r>
            <a:r>
              <a:rPr lang="en-US" altLang="zh-CN" dirty="0"/>
              <a:t>v</a:t>
            </a:r>
            <a:r>
              <a:rPr lang="zh-CN" altLang="en-US" dirty="0"/>
              <a:t>的长度为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的路径为最短路径。</a:t>
            </a:r>
          </a:p>
          <a:p>
            <a:endParaRPr lang="zh-CN" altLang="en-US" dirty="0"/>
          </a:p>
          <a:p>
            <a:r>
              <a:rPr lang="zh-CN" altLang="en-US" b="1" dirty="0"/>
              <a:t>引理 </a:t>
            </a:r>
            <a:r>
              <a:rPr lang="zh-CN" altLang="en-US" dirty="0"/>
              <a:t>给定有向图或无向图</a:t>
            </a:r>
            <a:r>
              <a:rPr lang="en-US" altLang="zh-CN" dirty="0"/>
              <a:t>G=(V,E)</a:t>
            </a:r>
            <a:r>
              <a:rPr lang="zh-CN" altLang="en-US" dirty="0"/>
              <a:t>，任意结点</a:t>
            </a:r>
            <a:r>
              <a:rPr lang="en-US" altLang="zh-CN" dirty="0" err="1"/>
              <a:t>s∈V</a:t>
            </a:r>
            <a:r>
              <a:rPr lang="zh-CN" altLang="en-US" dirty="0"/>
              <a:t>，则对于任意边 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)∈E</a:t>
            </a:r>
            <a:r>
              <a:rPr lang="zh-CN" altLang="en-US" dirty="0"/>
              <a:t>，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)≤δ(</a:t>
            </a:r>
            <a:r>
              <a:rPr lang="en-US" altLang="zh-CN" dirty="0" err="1"/>
              <a:t>s,u</a:t>
            </a:r>
            <a:r>
              <a:rPr lang="en-US" altLang="zh-CN" dirty="0"/>
              <a:t>)+1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b="1" dirty="0"/>
              <a:t>引理</a:t>
            </a:r>
            <a:r>
              <a:rPr lang="zh-CN" altLang="en-US" dirty="0"/>
              <a:t> 给定有向图或无向图</a:t>
            </a:r>
            <a:r>
              <a:rPr lang="en-US" altLang="zh-CN" dirty="0"/>
              <a:t>G=(V,E)</a:t>
            </a:r>
            <a:r>
              <a:rPr lang="zh-CN" altLang="en-US" dirty="0"/>
              <a:t>，任意结点</a:t>
            </a:r>
            <a:r>
              <a:rPr lang="en-US" altLang="zh-CN" dirty="0" err="1"/>
              <a:t>v∈V</a:t>
            </a:r>
            <a:r>
              <a:rPr lang="zh-CN" altLang="en-US" dirty="0"/>
              <a:t>，</a:t>
            </a:r>
            <a:r>
              <a:rPr lang="en-US" altLang="zh-CN" dirty="0" err="1"/>
              <a:t>v.d≥δ</a:t>
            </a:r>
            <a:r>
              <a:rPr lang="en-US" altLang="zh-CN" dirty="0"/>
              <a:t>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b="1" dirty="0"/>
              <a:t>引理 </a:t>
            </a:r>
            <a:r>
              <a:rPr lang="zh-CN" altLang="en-US" dirty="0"/>
              <a:t>设</a:t>
            </a:r>
            <a:r>
              <a:rPr lang="en-US" altLang="zh-CN" dirty="0"/>
              <a:t>BFS</a:t>
            </a:r>
            <a:r>
              <a:rPr lang="zh-CN" altLang="en-US" dirty="0"/>
              <a:t>的队列</a:t>
            </a:r>
            <a:r>
              <a:rPr lang="en-US" altLang="zh-CN" dirty="0"/>
              <a:t>Q</a:t>
            </a:r>
            <a:r>
              <a:rPr lang="zh-CN" altLang="en-US" dirty="0"/>
              <a:t>为 </a:t>
            </a:r>
            <a:r>
              <a:rPr lang="en-US" altLang="zh-CN" dirty="0"/>
              <a:t>&lt;v</a:t>
            </a:r>
            <a:r>
              <a:rPr lang="en-US" altLang="zh-CN" baseline="-25000" dirty="0"/>
              <a:t>1</a:t>
            </a:r>
            <a:r>
              <a:rPr lang="en-US" altLang="zh-CN" dirty="0"/>
              <a:t>,v</a:t>
            </a:r>
            <a:r>
              <a:rPr lang="en-US" altLang="zh-CN" baseline="-25000" dirty="0"/>
              <a:t>2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r</a:t>
            </a:r>
            <a:r>
              <a:rPr lang="en-US" altLang="zh-CN" dirty="0"/>
              <a:t>&gt;</a:t>
            </a:r>
            <a:r>
              <a:rPr lang="zh-CN" altLang="en-US" dirty="0"/>
              <a:t>，则 </a:t>
            </a:r>
            <a:r>
              <a:rPr lang="en-US" altLang="zh-CN" dirty="0"/>
              <a:t>v</a:t>
            </a:r>
            <a:r>
              <a:rPr lang="en-US" altLang="zh-CN" baseline="-25000" dirty="0"/>
              <a:t>r</a:t>
            </a:r>
            <a:r>
              <a:rPr lang="en-US" altLang="zh-CN" dirty="0"/>
              <a:t>.d≤v</a:t>
            </a:r>
            <a:r>
              <a:rPr lang="en-US" altLang="zh-CN" baseline="-25000" dirty="0"/>
              <a:t>1</a:t>
            </a:r>
            <a:r>
              <a:rPr lang="en-US" altLang="zh-CN" dirty="0"/>
              <a:t>.d+1</a:t>
            </a:r>
            <a:r>
              <a:rPr lang="zh-CN" altLang="en-US" dirty="0"/>
              <a:t>，并且对于 </a:t>
            </a:r>
            <a:r>
              <a:rPr lang="en-US" altLang="zh-CN" dirty="0" err="1"/>
              <a:t>i</a:t>
            </a:r>
            <a:r>
              <a:rPr lang="en-US" altLang="zh-CN" dirty="0"/>
              <a:t>=1,2,…,r-1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r>
              <a:rPr lang="en-US" altLang="zh-CN" dirty="0"/>
              <a:t>.d≤v</a:t>
            </a:r>
            <a:r>
              <a:rPr lang="en-US" altLang="zh-CN" baseline="-25000" dirty="0"/>
              <a:t>i+1</a:t>
            </a:r>
            <a:r>
              <a:rPr lang="en-US" altLang="zh-CN" dirty="0"/>
              <a:t>.d+1</a:t>
            </a:r>
            <a:r>
              <a:rPr lang="zh-CN" altLang="en-US" dirty="0"/>
              <a:t>。即队列中前面的 </a:t>
            </a:r>
            <a:r>
              <a:rPr lang="en-US" altLang="zh-CN" dirty="0"/>
              <a:t>d </a:t>
            </a:r>
            <a:r>
              <a:rPr lang="zh-CN" altLang="en-US" dirty="0"/>
              <a:t>不大于后面的，且首位差距不超过 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b="1" dirty="0"/>
              <a:t>定理 </a:t>
            </a:r>
            <a:r>
              <a:rPr lang="zh-CN" altLang="en-US" dirty="0"/>
              <a:t>给定有向图或无向图</a:t>
            </a:r>
            <a:r>
              <a:rPr lang="en-US" altLang="zh-CN" dirty="0"/>
              <a:t>G=(V,E)</a:t>
            </a:r>
            <a:r>
              <a:rPr lang="zh-CN" altLang="en-US" dirty="0"/>
              <a:t>，</a:t>
            </a:r>
            <a:r>
              <a:rPr lang="en-US" altLang="zh-CN" dirty="0"/>
              <a:t>BFS</a:t>
            </a:r>
            <a:r>
              <a:rPr lang="zh-CN" altLang="en-US" dirty="0"/>
              <a:t>将发现所有从源点</a:t>
            </a:r>
            <a:r>
              <a:rPr lang="en-US" altLang="zh-CN" dirty="0"/>
              <a:t>s</a:t>
            </a:r>
            <a:r>
              <a:rPr lang="zh-CN" altLang="en-US" dirty="0"/>
              <a:t>可到达的结点</a:t>
            </a:r>
            <a:r>
              <a:rPr lang="en-US" altLang="zh-CN" dirty="0"/>
              <a:t>v</a:t>
            </a:r>
            <a:r>
              <a:rPr lang="zh-CN" altLang="en-US" dirty="0"/>
              <a:t>，且对任意 </a:t>
            </a:r>
            <a:r>
              <a:rPr lang="en-US" altLang="zh-CN" dirty="0" err="1"/>
              <a:t>v∈V</a:t>
            </a:r>
            <a:r>
              <a:rPr lang="zh-CN" altLang="en-US" dirty="0"/>
              <a:t>，</a:t>
            </a:r>
            <a:r>
              <a:rPr lang="en-US" altLang="zh-CN" dirty="0" err="1"/>
              <a:t>v.d</a:t>
            </a:r>
            <a:r>
              <a:rPr lang="en-US" altLang="zh-CN" dirty="0"/>
              <a:t> = δ 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r>
              <a:rPr lang="en-US" altLang="zh-CN" dirty="0"/>
              <a:t>s </a:t>
            </a:r>
            <a:r>
              <a:rPr lang="zh-CN" altLang="en-US" dirty="0"/>
              <a:t>到 </a:t>
            </a:r>
            <a:r>
              <a:rPr lang="en-US" altLang="zh-CN" dirty="0"/>
              <a:t>v.</a:t>
            </a:r>
            <a:r>
              <a:rPr lang="el-GR" altLang="zh-TW" dirty="0">
                <a:cs typeface="Times New Roman" panose="02020603050405020304" pitchFamily="18" charset="0"/>
              </a:rPr>
              <a:t> π</a:t>
            </a:r>
            <a:r>
              <a:rPr lang="en-US" altLang="zh-CN" dirty="0"/>
              <a:t> </a:t>
            </a:r>
            <a:r>
              <a:rPr lang="zh-CN" altLang="en-US" dirty="0"/>
              <a:t>的最短路径加上边</a:t>
            </a:r>
            <a:r>
              <a:rPr lang="en-US" altLang="zh-CN" dirty="0"/>
              <a:t>(v.</a:t>
            </a:r>
            <a:r>
              <a:rPr lang="el-GR" altLang="zh-TW" dirty="0">
                <a:cs typeface="Times New Roman" panose="02020603050405020304" pitchFamily="18" charset="0"/>
              </a:rPr>
              <a:t>π</a:t>
            </a:r>
            <a:r>
              <a:rPr lang="en-US" altLang="zh-CN" dirty="0"/>
              <a:t>,v) </a:t>
            </a:r>
            <a:r>
              <a:rPr lang="zh-CN" altLang="en-US" dirty="0"/>
              <a:t>为一条 </a:t>
            </a:r>
            <a:r>
              <a:rPr lang="en-US" altLang="zh-CN" dirty="0"/>
              <a:t>s </a:t>
            </a:r>
            <a:r>
              <a:rPr lang="zh-CN" altLang="en-US" dirty="0"/>
              <a:t>到 </a:t>
            </a:r>
            <a:r>
              <a:rPr lang="en-US" altLang="zh-CN" dirty="0"/>
              <a:t>v</a:t>
            </a:r>
            <a:r>
              <a:rPr lang="zh-CN" altLang="en-US" dirty="0"/>
              <a:t>的最短路径。</a:t>
            </a:r>
          </a:p>
        </p:txBody>
      </p:sp>
    </p:spTree>
    <p:extLst>
      <p:ext uri="{BB962C8B-B14F-4D97-AF65-F5344CB8AC3E}">
        <p14:creationId xmlns:p14="http://schemas.microsoft.com/office/powerpoint/2010/main" val="95924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1" dirty="0"/>
              <a:t>BFS</a:t>
            </a:r>
            <a:r>
              <a:rPr lang="zh-TW" altLang="en-US" b="1" dirty="0"/>
              <a:t>算法的性质</a:t>
            </a:r>
            <a:r>
              <a:rPr lang="zh-CN" altLang="en-US" b="1" dirty="0"/>
              <a:t>：广度优先树</a:t>
            </a:r>
            <a:endParaRPr lang="zh-TW" altLang="en-US" b="1" dirty="0"/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前驱子图</a:t>
            </a:r>
            <a:r>
              <a:rPr lang="zh-CN" altLang="en-US" dirty="0"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cs typeface="Times New Roman" panose="02020603050405020304" pitchFamily="18" charset="0"/>
              </a:rPr>
              <a:t>G</a:t>
            </a:r>
            <a:r>
              <a:rPr lang="en-US" altLang="zh-CN" baseline="-25000" dirty="0"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cs typeface="Times New Roman" panose="02020603050405020304" pitchFamily="18" charset="0"/>
              </a:rPr>
              <a:t>=(V</a:t>
            </a:r>
            <a:r>
              <a:rPr lang="en-US" altLang="zh-CN" baseline="-25000" dirty="0"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cs typeface="Times New Roman" panose="02020603050405020304" pitchFamily="18" charset="0"/>
              </a:rPr>
              <a:t>,E</a:t>
            </a:r>
            <a:r>
              <a:rPr lang="en-US" altLang="zh-CN" baseline="-25000" dirty="0"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  <a:r>
              <a:rPr lang="zh-CN" altLang="en-US" dirty="0">
                <a:cs typeface="Times New Roman" panose="02020603050405020304" pitchFamily="18" charset="0"/>
              </a:rPr>
              <a:t>，其中 </a:t>
            </a:r>
            <a:r>
              <a:rPr lang="en-US" altLang="zh-CN" dirty="0"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cs typeface="Times New Roman" panose="02020603050405020304" pitchFamily="18" charset="0"/>
              </a:rPr>
              <a:t>={</a:t>
            </a:r>
            <a:r>
              <a:rPr lang="en-US" altLang="zh-CN" dirty="0" err="1">
                <a:cs typeface="Times New Roman" panose="02020603050405020304" pitchFamily="18" charset="0"/>
              </a:rPr>
              <a:t>v∈V</a:t>
            </a:r>
            <a:r>
              <a:rPr lang="en-US" altLang="zh-CN" dirty="0">
                <a:cs typeface="Times New Roman" panose="02020603050405020304" pitchFamily="18" charset="0"/>
              </a:rPr>
              <a:t>| v.π≠NIL}∪{s}, E</a:t>
            </a:r>
            <a:r>
              <a:rPr lang="en-US" altLang="zh-CN" baseline="-25000" dirty="0"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cs typeface="Times New Roman" panose="02020603050405020304" pitchFamily="18" charset="0"/>
              </a:rPr>
              <a:t>=(v.π,v): </a:t>
            </a:r>
            <a:r>
              <a:rPr lang="en-US" altLang="zh-CN" dirty="0" err="1">
                <a:cs typeface="Times New Roman" panose="02020603050405020304" pitchFamily="18" charset="0"/>
              </a:rPr>
              <a:t>v∈V</a:t>
            </a:r>
            <a:r>
              <a:rPr lang="en-US" altLang="zh-CN" baseline="-25000" dirty="0"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cs typeface="Times New Roman" panose="02020603050405020304" pitchFamily="18" charset="0"/>
              </a:rPr>
              <a:t>−{s}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>
              <a:cs typeface="Times New Roman" panose="02020603050405020304" pitchFamily="18" charset="0"/>
            </a:endParaRPr>
          </a:p>
          <a:p>
            <a:r>
              <a:rPr lang="zh-CN" altLang="en-US" dirty="0">
                <a:cs typeface="Times New Roman" panose="02020603050405020304" pitchFamily="18" charset="0"/>
              </a:rPr>
              <a:t>引理 给定有向图或无向图</a:t>
            </a:r>
            <a:r>
              <a:rPr lang="en-US" altLang="zh-CN" dirty="0">
                <a:cs typeface="Times New Roman" panose="02020603050405020304" pitchFamily="18" charset="0"/>
              </a:rPr>
              <a:t>G=(V,E)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cs typeface="Times New Roman" panose="02020603050405020304" pitchFamily="18" charset="0"/>
              </a:rPr>
              <a:t>BFS</a:t>
            </a:r>
            <a:r>
              <a:rPr lang="zh-CN" altLang="en-US" dirty="0">
                <a:cs typeface="Times New Roman" panose="02020603050405020304" pitchFamily="18" charset="0"/>
              </a:rPr>
              <a:t>过程建造出来的</a:t>
            </a:r>
            <a:r>
              <a:rPr lang="en-US" altLang="zh-CN" dirty="0">
                <a:cs typeface="Times New Roman" panose="02020603050405020304" pitchFamily="18" charset="0"/>
              </a:rPr>
              <a:t>π</a:t>
            </a:r>
            <a:r>
              <a:rPr lang="zh-CN" altLang="en-US" dirty="0">
                <a:cs typeface="Times New Roman" panose="02020603050405020304" pitchFamily="18" charset="0"/>
              </a:rPr>
              <a:t>属性使得前驱子图 </a:t>
            </a:r>
            <a:r>
              <a:rPr lang="en-US" altLang="zh-CN" dirty="0">
                <a:cs typeface="Times New Roman" panose="02020603050405020304" pitchFamily="18" charset="0"/>
              </a:rPr>
              <a:t>G</a:t>
            </a:r>
            <a:r>
              <a:rPr lang="en-US" altLang="zh-CN" baseline="-25000" dirty="0"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cs typeface="Times New Roman" panose="02020603050405020304" pitchFamily="18" charset="0"/>
              </a:rPr>
              <a:t>=(V</a:t>
            </a:r>
            <a:r>
              <a:rPr lang="en-US" altLang="zh-CN" baseline="-25000" dirty="0"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cs typeface="Times New Roman" panose="02020603050405020304" pitchFamily="18" charset="0"/>
              </a:rPr>
              <a:t>,E</a:t>
            </a:r>
            <a:r>
              <a:rPr lang="en-US" altLang="zh-CN" baseline="-25000" dirty="0"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cs typeface="Times New Roman" panose="02020603050405020304" pitchFamily="18" charset="0"/>
              </a:rPr>
              <a:t>称为一棵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广度优先树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  <a:endParaRPr lang="zh-TW" altLang="en-US" dirty="0">
              <a:cs typeface="Times New Roman" panose="02020603050405020304" pitchFamily="18" charset="0"/>
            </a:endParaRPr>
          </a:p>
          <a:p>
            <a:pPr eaLnBrk="1" hangingPunct="1"/>
            <a:endParaRPr lang="en-US" altLang="zh-TW" dirty="0"/>
          </a:p>
        </p:txBody>
      </p:sp>
      <p:grpSp>
        <p:nvGrpSpPr>
          <p:cNvPr id="26630" name="Group 32"/>
          <p:cNvGrpSpPr>
            <a:grpSpLocks/>
          </p:cNvGrpSpPr>
          <p:nvPr/>
        </p:nvGrpSpPr>
        <p:grpSpPr bwMode="auto">
          <a:xfrm>
            <a:off x="2771800" y="4077072"/>
            <a:ext cx="3743325" cy="2332037"/>
            <a:chOff x="2064" y="1752"/>
            <a:chExt cx="1271" cy="861"/>
          </a:xfrm>
        </p:grpSpPr>
        <p:sp>
          <p:nvSpPr>
            <p:cNvPr id="26632" name="Oval 4"/>
            <p:cNvSpPr>
              <a:spLocks noChangeArrowheads="1"/>
            </p:cNvSpPr>
            <p:nvPr/>
          </p:nvSpPr>
          <p:spPr bwMode="auto">
            <a:xfrm>
              <a:off x="2064" y="1933"/>
              <a:ext cx="182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633" name="Oval 5"/>
            <p:cNvSpPr>
              <a:spLocks noChangeArrowheads="1"/>
            </p:cNvSpPr>
            <p:nvPr/>
          </p:nvSpPr>
          <p:spPr bwMode="auto">
            <a:xfrm>
              <a:off x="2064" y="2296"/>
              <a:ext cx="182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634" name="Oval 6"/>
            <p:cNvSpPr>
              <a:spLocks noChangeArrowheads="1"/>
            </p:cNvSpPr>
            <p:nvPr/>
          </p:nvSpPr>
          <p:spPr bwMode="auto">
            <a:xfrm>
              <a:off x="2427" y="1933"/>
              <a:ext cx="182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6635" name="Oval 7"/>
            <p:cNvSpPr>
              <a:spLocks noChangeArrowheads="1"/>
            </p:cNvSpPr>
            <p:nvPr/>
          </p:nvSpPr>
          <p:spPr bwMode="auto">
            <a:xfrm>
              <a:off x="2427" y="2296"/>
              <a:ext cx="182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636" name="Oval 8"/>
            <p:cNvSpPr>
              <a:spLocks noChangeArrowheads="1"/>
            </p:cNvSpPr>
            <p:nvPr/>
          </p:nvSpPr>
          <p:spPr bwMode="auto">
            <a:xfrm>
              <a:off x="2790" y="1933"/>
              <a:ext cx="182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637" name="Oval 9"/>
            <p:cNvSpPr>
              <a:spLocks noChangeArrowheads="1"/>
            </p:cNvSpPr>
            <p:nvPr/>
          </p:nvSpPr>
          <p:spPr bwMode="auto">
            <a:xfrm>
              <a:off x="2790" y="2296"/>
              <a:ext cx="182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638" name="Oval 10"/>
            <p:cNvSpPr>
              <a:spLocks noChangeArrowheads="1"/>
            </p:cNvSpPr>
            <p:nvPr/>
          </p:nvSpPr>
          <p:spPr bwMode="auto">
            <a:xfrm>
              <a:off x="3153" y="1933"/>
              <a:ext cx="182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6639" name="Oval 11"/>
            <p:cNvSpPr>
              <a:spLocks noChangeArrowheads="1"/>
            </p:cNvSpPr>
            <p:nvPr/>
          </p:nvSpPr>
          <p:spPr bwMode="auto">
            <a:xfrm>
              <a:off x="3153" y="2296"/>
              <a:ext cx="182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26640" name="AutoShape 12"/>
            <p:cNvCxnSpPr>
              <a:cxnSpLocks noChangeShapeType="1"/>
              <a:stCxn id="26632" idx="4"/>
              <a:endCxn id="26633" idx="0"/>
            </p:cNvCxnSpPr>
            <p:nvPr/>
          </p:nvCxnSpPr>
          <p:spPr bwMode="auto">
            <a:xfrm>
              <a:off x="2155" y="2115"/>
              <a:ext cx="0" cy="181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41" name="AutoShape 13"/>
            <p:cNvCxnSpPr>
              <a:cxnSpLocks noChangeShapeType="1"/>
              <a:stCxn id="26632" idx="6"/>
              <a:endCxn id="26634" idx="2"/>
            </p:cNvCxnSpPr>
            <p:nvPr/>
          </p:nvCxnSpPr>
          <p:spPr bwMode="auto">
            <a:xfrm>
              <a:off x="2246" y="2024"/>
              <a:ext cx="181" cy="0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42" name="AutoShape 14"/>
            <p:cNvCxnSpPr>
              <a:cxnSpLocks noChangeShapeType="1"/>
              <a:stCxn id="26634" idx="4"/>
              <a:endCxn id="26635" idx="0"/>
            </p:cNvCxnSpPr>
            <p:nvPr/>
          </p:nvCxnSpPr>
          <p:spPr bwMode="auto">
            <a:xfrm>
              <a:off x="2518" y="2115"/>
              <a:ext cx="0" cy="181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43" name="AutoShape 15"/>
            <p:cNvCxnSpPr>
              <a:cxnSpLocks noChangeShapeType="1"/>
              <a:stCxn id="26635" idx="7"/>
              <a:endCxn id="26636" idx="3"/>
            </p:cNvCxnSpPr>
            <p:nvPr/>
          </p:nvCxnSpPr>
          <p:spPr bwMode="auto">
            <a:xfrm flipV="1">
              <a:off x="2582" y="2088"/>
              <a:ext cx="235" cy="235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44" name="AutoShape 16"/>
            <p:cNvCxnSpPr>
              <a:cxnSpLocks noChangeShapeType="1"/>
              <a:stCxn id="26637" idx="2"/>
              <a:endCxn id="26635" idx="6"/>
            </p:cNvCxnSpPr>
            <p:nvPr/>
          </p:nvCxnSpPr>
          <p:spPr bwMode="auto">
            <a:xfrm flipH="1">
              <a:off x="2609" y="2387"/>
              <a:ext cx="181" cy="0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45" name="AutoShape 17"/>
            <p:cNvCxnSpPr>
              <a:cxnSpLocks noChangeShapeType="1"/>
              <a:stCxn id="26636" idx="4"/>
              <a:endCxn id="26637" idx="0"/>
            </p:cNvCxnSpPr>
            <p:nvPr/>
          </p:nvCxnSpPr>
          <p:spPr bwMode="auto">
            <a:xfrm>
              <a:off x="2881" y="2115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46" name="AutoShape 18"/>
            <p:cNvCxnSpPr>
              <a:cxnSpLocks noChangeShapeType="1"/>
              <a:stCxn id="26638" idx="4"/>
              <a:endCxn id="26639" idx="0"/>
            </p:cNvCxnSpPr>
            <p:nvPr/>
          </p:nvCxnSpPr>
          <p:spPr bwMode="auto">
            <a:xfrm>
              <a:off x="3244" y="2115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47" name="AutoShape 19"/>
            <p:cNvCxnSpPr>
              <a:cxnSpLocks noChangeShapeType="1"/>
              <a:stCxn id="26637" idx="6"/>
              <a:endCxn id="26639" idx="2"/>
            </p:cNvCxnSpPr>
            <p:nvPr/>
          </p:nvCxnSpPr>
          <p:spPr bwMode="auto">
            <a:xfrm>
              <a:off x="2972" y="2387"/>
              <a:ext cx="181" cy="0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48" name="AutoShape 20"/>
            <p:cNvCxnSpPr>
              <a:cxnSpLocks noChangeShapeType="1"/>
              <a:stCxn id="26636" idx="6"/>
              <a:endCxn id="26638" idx="2"/>
            </p:cNvCxnSpPr>
            <p:nvPr/>
          </p:nvCxnSpPr>
          <p:spPr bwMode="auto">
            <a:xfrm>
              <a:off x="2972" y="2024"/>
              <a:ext cx="181" cy="0"/>
            </a:xfrm>
            <a:prstGeom prst="straightConnector1">
              <a:avLst/>
            </a:prstGeom>
            <a:noFill/>
            <a:ln w="349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49" name="AutoShape 21"/>
            <p:cNvCxnSpPr>
              <a:cxnSpLocks noChangeShapeType="1"/>
              <a:stCxn id="26638" idx="3"/>
              <a:endCxn id="26637" idx="7"/>
            </p:cNvCxnSpPr>
            <p:nvPr/>
          </p:nvCxnSpPr>
          <p:spPr bwMode="auto">
            <a:xfrm flipH="1">
              <a:off x="2945" y="2088"/>
              <a:ext cx="235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50" name="Text Box 22"/>
            <p:cNvSpPr txBox="1">
              <a:spLocks noChangeArrowheads="1"/>
            </p:cNvSpPr>
            <p:nvPr/>
          </p:nvSpPr>
          <p:spPr bwMode="auto">
            <a:xfrm>
              <a:off x="2064" y="1752"/>
              <a:ext cx="18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6651" name="Text Box 23"/>
            <p:cNvSpPr txBox="1">
              <a:spLocks noChangeArrowheads="1"/>
            </p:cNvSpPr>
            <p:nvPr/>
          </p:nvSpPr>
          <p:spPr bwMode="auto">
            <a:xfrm>
              <a:off x="2427" y="1752"/>
              <a:ext cx="18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6652" name="Text Box 24"/>
            <p:cNvSpPr txBox="1">
              <a:spLocks noChangeArrowheads="1"/>
            </p:cNvSpPr>
            <p:nvPr/>
          </p:nvSpPr>
          <p:spPr bwMode="auto">
            <a:xfrm>
              <a:off x="2790" y="1752"/>
              <a:ext cx="18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6653" name="Text Box 25"/>
            <p:cNvSpPr txBox="1">
              <a:spLocks noChangeArrowheads="1"/>
            </p:cNvSpPr>
            <p:nvPr/>
          </p:nvSpPr>
          <p:spPr bwMode="auto">
            <a:xfrm>
              <a:off x="3153" y="1752"/>
              <a:ext cx="18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26654" name="Text Box 26"/>
            <p:cNvSpPr txBox="1">
              <a:spLocks noChangeArrowheads="1"/>
            </p:cNvSpPr>
            <p:nvPr/>
          </p:nvSpPr>
          <p:spPr bwMode="auto">
            <a:xfrm>
              <a:off x="2064" y="2478"/>
              <a:ext cx="18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26655" name="Text Box 27"/>
            <p:cNvSpPr txBox="1">
              <a:spLocks noChangeArrowheads="1"/>
            </p:cNvSpPr>
            <p:nvPr/>
          </p:nvSpPr>
          <p:spPr bwMode="auto">
            <a:xfrm>
              <a:off x="2426" y="2478"/>
              <a:ext cx="18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26656" name="Text Box 28"/>
            <p:cNvSpPr txBox="1">
              <a:spLocks noChangeArrowheads="1"/>
            </p:cNvSpPr>
            <p:nvPr/>
          </p:nvSpPr>
          <p:spPr bwMode="auto">
            <a:xfrm>
              <a:off x="2789" y="2478"/>
              <a:ext cx="18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6657" name="Text Box 29"/>
            <p:cNvSpPr txBox="1">
              <a:spLocks noChangeArrowheads="1"/>
            </p:cNvSpPr>
            <p:nvPr/>
          </p:nvSpPr>
          <p:spPr bwMode="auto">
            <a:xfrm>
              <a:off x="3152" y="2478"/>
              <a:ext cx="18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y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2780927"/>
            <a:ext cx="8064896" cy="35309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1"/>
              <a:t>Print path</a:t>
            </a:r>
            <a:r>
              <a:rPr lang="zh-TW" altLang="en-US" b="1"/>
              <a:t>算法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+mj-lt"/>
                <a:ea typeface="微软雅黑" panose="020B0503020204020204" pitchFamily="34" charset="-122"/>
              </a:rPr>
              <a:t>可在执行过</a:t>
            </a:r>
            <a:r>
              <a:rPr lang="en-US" altLang="zh-TW" dirty="0">
                <a:latin typeface="+mj-lt"/>
                <a:ea typeface="微软雅黑" panose="020B0503020204020204" pitchFamily="34" charset="-122"/>
              </a:rPr>
              <a:t>BFS</a:t>
            </a:r>
            <a:r>
              <a:rPr lang="zh-TW" altLang="en-US" dirty="0">
                <a:latin typeface="+mj-lt"/>
                <a:ea typeface="微软雅黑" panose="020B0503020204020204" pitchFamily="34" charset="-122"/>
              </a:rPr>
              <a:t>算法的图上印出</a:t>
            </a:r>
            <a:r>
              <a:rPr lang="en-US" altLang="zh-TW" dirty="0">
                <a:latin typeface="+mj-lt"/>
                <a:ea typeface="微软雅黑" panose="020B0503020204020204" pitchFamily="34" charset="-122"/>
              </a:rPr>
              <a:t>s</a:t>
            </a:r>
            <a:r>
              <a:rPr lang="zh-TW" altLang="en-US" dirty="0">
                <a:latin typeface="+mj-lt"/>
                <a:ea typeface="微软雅黑" panose="020B0503020204020204" pitchFamily="34" charset="-122"/>
              </a:rPr>
              <a:t>到</a:t>
            </a:r>
            <a:r>
              <a:rPr lang="en-US" altLang="zh-TW" dirty="0">
                <a:latin typeface="+mj-lt"/>
                <a:ea typeface="微软雅黑" panose="020B0503020204020204" pitchFamily="34" charset="-122"/>
              </a:rPr>
              <a:t>v</a:t>
            </a:r>
            <a:r>
              <a:rPr lang="zh-TW" altLang="en-US" dirty="0">
                <a:latin typeface="+mj-lt"/>
                <a:ea typeface="微软雅黑" panose="020B0503020204020204" pitchFamily="34" charset="-122"/>
              </a:rPr>
              <a:t>的最短路径。如无路径也会印出没有路径的讯息。</a:t>
            </a:r>
            <a:endParaRPr lang="en-US" altLang="zh-TW" dirty="0">
              <a:latin typeface="+mj-lt"/>
              <a:ea typeface="微软雅黑" panose="020B0503020204020204" pitchFamily="34" charset="-122"/>
            </a:endParaRPr>
          </a:p>
          <a:p>
            <a:pPr eaLnBrk="1" hangingPunct="1"/>
            <a:endParaRPr lang="zh-TW" altLang="en-US" dirty="0">
              <a:latin typeface="+mj-lt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PRINT-PATH(</a:t>
            </a:r>
            <a:r>
              <a:rPr lang="en-US" altLang="zh-TW" sz="2400" dirty="0" err="1">
                <a:latin typeface="Courier New" panose="02070309020205020404" pitchFamily="49" charset="0"/>
              </a:rPr>
              <a:t>G,s,v</a:t>
            </a:r>
            <a:r>
              <a:rPr lang="en-US" altLang="zh-TW" sz="2400" dirty="0"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	if v == s</a:t>
            </a: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		print s</a:t>
            </a: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	</a:t>
            </a:r>
            <a:r>
              <a:rPr lang="en-US" altLang="zh-TW" sz="2400" dirty="0" err="1">
                <a:latin typeface="Courier New" panose="02070309020205020404" pitchFamily="49" charset="0"/>
              </a:rPr>
              <a:t>elseif</a:t>
            </a:r>
            <a:r>
              <a:rPr lang="en-US" altLang="zh-TW" sz="2400" dirty="0">
                <a:latin typeface="Courier New" panose="02070309020205020404" pitchFamily="49" charset="0"/>
              </a:rPr>
              <a:t> v.</a:t>
            </a:r>
            <a:r>
              <a:rPr lang="el-GR" altLang="zh-TW" sz="2400" dirty="0">
                <a:cs typeface="Times New Roman" panose="02020603050405020304" pitchFamily="18" charset="0"/>
              </a:rPr>
              <a:t> π</a:t>
            </a:r>
            <a:r>
              <a:rPr lang="en-US" altLang="zh-TW" sz="2400" dirty="0">
                <a:latin typeface="Courier New" panose="02070309020205020404" pitchFamily="49" charset="0"/>
              </a:rPr>
              <a:t> == NIL</a:t>
            </a: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		print "no path from" s "to" v "exists"</a:t>
            </a: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	else PRINT-PATH(</a:t>
            </a:r>
            <a:r>
              <a:rPr lang="en-US" altLang="zh-TW" sz="2400" dirty="0" err="1">
                <a:latin typeface="Courier New" panose="02070309020205020404" pitchFamily="49" charset="0"/>
              </a:rPr>
              <a:t>G,s,v</a:t>
            </a:r>
            <a:r>
              <a:rPr lang="en-US" altLang="zh-TW" sz="2400" dirty="0">
                <a:latin typeface="Courier New" panose="02070309020205020404" pitchFamily="49" charset="0"/>
              </a:rPr>
              <a:t>.</a:t>
            </a:r>
            <a:r>
              <a:rPr lang="el-GR" altLang="zh-TW" sz="2400" dirty="0">
                <a:cs typeface="Times New Roman" panose="02020603050405020304" pitchFamily="18" charset="0"/>
              </a:rPr>
              <a:t> π</a:t>
            </a:r>
            <a:r>
              <a:rPr lang="en-US" altLang="zh-TW" sz="2400" dirty="0"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		print v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广度优先搜索的应用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垃圾回收：</a:t>
            </a:r>
            <a:r>
              <a:rPr lang="en-US" altLang="zh-CN" dirty="0"/>
              <a:t>Cheney's algorithm</a:t>
            </a:r>
          </a:p>
          <a:p>
            <a:endParaRPr lang="en-US" altLang="zh-CN" dirty="0"/>
          </a:p>
          <a:p>
            <a:r>
              <a:rPr lang="zh-CN" altLang="en-US" dirty="0"/>
              <a:t>无权图上计算单源最短路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测试二部图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Ford–Fulkerson</a:t>
            </a:r>
            <a:r>
              <a:rPr lang="zh-CN" altLang="en-US" dirty="0"/>
              <a:t>最大流算法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Aho</a:t>
            </a:r>
            <a:r>
              <a:rPr lang="en-US" altLang="zh-CN" dirty="0"/>
              <a:t>–</a:t>
            </a:r>
            <a:r>
              <a:rPr lang="en-US" altLang="zh-CN" dirty="0" err="1"/>
              <a:t>Corasick</a:t>
            </a:r>
            <a:r>
              <a:rPr lang="zh-CN" altLang="en-US" dirty="0"/>
              <a:t>模式匹配算法</a:t>
            </a:r>
          </a:p>
        </p:txBody>
      </p:sp>
    </p:spTree>
    <p:extLst>
      <p:ext uri="{BB962C8B-B14F-4D97-AF65-F5344CB8AC3E}">
        <p14:creationId xmlns:p14="http://schemas.microsoft.com/office/powerpoint/2010/main" val="27166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深度优先的搜索算法</a:t>
            </a:r>
            <a:endParaRPr lang="en-US" altLang="zh-TW" b="1" dirty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Depth-first search(</a:t>
            </a:r>
            <a:r>
              <a:rPr lang="zh-TW" altLang="en-US" dirty="0"/>
              <a:t>简称</a:t>
            </a:r>
            <a:r>
              <a:rPr lang="en-US" altLang="zh-TW" dirty="0"/>
              <a:t>DFS</a:t>
            </a:r>
            <a:r>
              <a:rPr lang="zh-TW" altLang="en-US" dirty="0"/>
              <a:t>，</a:t>
            </a:r>
            <a:r>
              <a:rPr lang="zh-CN" altLang="en-US" dirty="0"/>
              <a:t>深度优先</a:t>
            </a:r>
            <a:r>
              <a:rPr lang="zh-TW" altLang="en-US" dirty="0"/>
              <a:t>搜寻</a:t>
            </a:r>
            <a:r>
              <a:rPr lang="en-US" altLang="zh-TW" dirty="0"/>
              <a:t>)</a:t>
            </a:r>
            <a:r>
              <a:rPr lang="zh-TW" altLang="en-US" dirty="0"/>
              <a:t>是最简单的图形搜寻算法之一。同样用于搜寻图</a:t>
            </a:r>
            <a:r>
              <a:rPr lang="en-US" altLang="zh-TW" dirty="0"/>
              <a:t>G</a:t>
            </a:r>
            <a:r>
              <a:rPr lang="zh-TW" altLang="en-US" dirty="0"/>
              <a:t>中，所有自点</a:t>
            </a:r>
            <a:r>
              <a:rPr lang="en-US" altLang="zh-TW" dirty="0"/>
              <a:t>s</a:t>
            </a:r>
            <a:r>
              <a:rPr lang="zh-TW" altLang="en-US" dirty="0"/>
              <a:t>开始出发，有</a:t>
            </a:r>
            <a:r>
              <a:rPr lang="zh-CN" altLang="en-US" dirty="0"/>
              <a:t>路径</a:t>
            </a:r>
            <a:r>
              <a:rPr lang="zh-TW" altLang="en-US" dirty="0"/>
              <a:t>可以到达的点。</a:t>
            </a:r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zh-CN" altLang="en-US" dirty="0"/>
              <a:t>通过“</a:t>
            </a:r>
            <a:r>
              <a:rPr lang="zh-CN" altLang="en-US" dirty="0">
                <a:solidFill>
                  <a:srgbClr val="FF0000"/>
                </a:solidFill>
              </a:rPr>
              <a:t>回溯</a:t>
            </a:r>
            <a:r>
              <a:rPr lang="zh-CN" altLang="en-US" dirty="0"/>
              <a:t>”搜索前驱结点</a:t>
            </a:r>
            <a:endParaRPr lang="en-US" altLang="zh-CN" dirty="0"/>
          </a:p>
          <a:p>
            <a:pPr eaLnBrk="1" hangingPunct="1"/>
            <a:endParaRPr lang="en-US" altLang="zh-TW" dirty="0"/>
          </a:p>
          <a:p>
            <a:r>
              <a:rPr lang="zh-CN" altLang="en-US" dirty="0"/>
              <a:t>深度优先搜索会在每个结点盖上两个</a:t>
            </a:r>
            <a:r>
              <a:rPr lang="zh-CN" altLang="en-US" dirty="0">
                <a:solidFill>
                  <a:srgbClr val="FF0000"/>
                </a:solidFill>
              </a:rPr>
              <a:t>时间戳</a:t>
            </a:r>
            <a:r>
              <a:rPr lang="zh-CN" altLang="en-US" dirty="0"/>
              <a:t>：第一个时间戳 </a:t>
            </a:r>
            <a:r>
              <a:rPr lang="en-US" altLang="zh-CN" dirty="0" err="1"/>
              <a:t>v.d</a:t>
            </a:r>
            <a:r>
              <a:rPr lang="en-US" altLang="zh-CN" dirty="0"/>
              <a:t> </a:t>
            </a:r>
            <a:r>
              <a:rPr lang="zh-CN" altLang="en-US" dirty="0"/>
              <a:t>记录</a:t>
            </a:r>
            <a:r>
              <a:rPr lang="en-US" altLang="zh-CN" dirty="0"/>
              <a:t>v</a:t>
            </a:r>
            <a:r>
              <a:rPr lang="zh-CN" altLang="en-US" dirty="0"/>
              <a:t>第一次被发现的时间（涂上</a:t>
            </a:r>
            <a:r>
              <a:rPr lang="zh-CN" altLang="en-US" dirty="0">
                <a:solidFill>
                  <a:srgbClr val="FF0000"/>
                </a:solidFill>
              </a:rPr>
              <a:t>灰色</a:t>
            </a:r>
            <a:r>
              <a:rPr lang="zh-CN" altLang="en-US" dirty="0"/>
              <a:t>）；第二个时间戳 </a:t>
            </a:r>
            <a:r>
              <a:rPr lang="en-US" altLang="zh-CN" dirty="0" err="1"/>
              <a:t>v.f</a:t>
            </a:r>
            <a:r>
              <a:rPr lang="en-US" altLang="zh-CN" dirty="0"/>
              <a:t> </a:t>
            </a:r>
            <a:r>
              <a:rPr lang="zh-CN" altLang="en-US" dirty="0"/>
              <a:t>记录完成对 </a:t>
            </a:r>
            <a:r>
              <a:rPr lang="en-US" altLang="zh-CN" dirty="0"/>
              <a:t>v </a:t>
            </a:r>
            <a:r>
              <a:rPr lang="zh-CN" altLang="en-US" dirty="0"/>
              <a:t>的邻接链表扫描的时间（涂上</a:t>
            </a:r>
            <a:r>
              <a:rPr lang="zh-CN" altLang="en-US" dirty="0">
                <a:solidFill>
                  <a:srgbClr val="FF0000"/>
                </a:solidFill>
              </a:rPr>
              <a:t>黑色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  <a:p>
            <a:r>
              <a:rPr lang="en-US" altLang="zh-CN" dirty="0"/>
              <a:t>DFS</a:t>
            </a:r>
            <a:r>
              <a:rPr lang="zh-CN" altLang="en-US" dirty="0"/>
              <a:t>输入</a:t>
            </a:r>
            <a:r>
              <a:rPr lang="en-US" altLang="zh-CN" dirty="0"/>
              <a:t>G</a:t>
            </a:r>
            <a:r>
              <a:rPr lang="zh-CN" altLang="en-US" dirty="0"/>
              <a:t>是无向图或有向图，</a:t>
            </a:r>
            <a:r>
              <a:rPr lang="en-US" altLang="zh-CN" dirty="0"/>
              <a:t>time</a:t>
            </a:r>
            <a:r>
              <a:rPr lang="zh-CN" altLang="en-US" dirty="0"/>
              <a:t>为全局变量用来计算时间戳</a:t>
            </a:r>
            <a:endParaRPr lang="zh-TW" altLang="en-US" dirty="0"/>
          </a:p>
          <a:p>
            <a:pPr eaLnBrk="1" hangingPunct="1"/>
            <a:endParaRPr lang="en-US" altLang="zh-TW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512" y="2924944"/>
            <a:ext cx="4572322" cy="367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1562" y="116632"/>
            <a:ext cx="4572322" cy="26642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60350"/>
            <a:ext cx="8229600" cy="63373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DFS(G)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for each vertex u in G.V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</a:t>
            </a:r>
            <a:r>
              <a:rPr lang="en-US" altLang="zh-TW" sz="1800" dirty="0" err="1">
                <a:latin typeface="Courier New" panose="02070309020205020404" pitchFamily="49" charset="0"/>
              </a:rPr>
              <a:t>u.color</a:t>
            </a:r>
            <a:r>
              <a:rPr lang="en-US" altLang="zh-TW" sz="1800" dirty="0">
                <a:latin typeface="Courier New" panose="02070309020205020404" pitchFamily="49" charset="0"/>
              </a:rPr>
              <a:t> = WHITE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u.</a:t>
            </a:r>
            <a:r>
              <a:rPr lang="el-GR" altLang="zh-TW" sz="1800" dirty="0">
                <a:cs typeface="Times New Roman" panose="02020603050405020304" pitchFamily="18" charset="0"/>
              </a:rPr>
              <a:t> π</a:t>
            </a:r>
            <a:r>
              <a:rPr lang="en-US" altLang="zh-TW" sz="1800" dirty="0">
                <a:latin typeface="Courier New" panose="02070309020205020404" pitchFamily="49" charset="0"/>
              </a:rPr>
              <a:t> = NIL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time = 0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for each vertex u in G.V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if </a:t>
            </a:r>
            <a:r>
              <a:rPr lang="en-US" altLang="zh-TW" sz="1800" dirty="0" err="1">
                <a:latin typeface="Courier New" panose="02070309020205020404" pitchFamily="49" charset="0"/>
              </a:rPr>
              <a:t>u.color</a:t>
            </a:r>
            <a:r>
              <a:rPr lang="en-US" altLang="zh-TW" sz="1800" dirty="0">
                <a:latin typeface="Courier New" panose="02070309020205020404" pitchFamily="49" charset="0"/>
              </a:rPr>
              <a:t> == WHITE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	DFS-VISIT(</a:t>
            </a:r>
            <a:r>
              <a:rPr lang="en-US" altLang="zh-TW" sz="1800" dirty="0" err="1">
                <a:latin typeface="Courier New" panose="02070309020205020404" pitchFamily="49" charset="0"/>
              </a:rPr>
              <a:t>G,u</a:t>
            </a:r>
            <a:r>
              <a:rPr lang="en-US" altLang="zh-TW" sz="1800" dirty="0"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endParaRPr lang="en-US" altLang="zh-TW" sz="1800" dirty="0"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DFS-VISIT(</a:t>
            </a:r>
            <a:r>
              <a:rPr lang="en-US" altLang="zh-TW" sz="1800" dirty="0" err="1">
                <a:latin typeface="Courier New" panose="02070309020205020404" pitchFamily="49" charset="0"/>
              </a:rPr>
              <a:t>G,u</a:t>
            </a:r>
            <a:r>
              <a:rPr lang="en-US" altLang="zh-TW" sz="1800" dirty="0"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time++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</a:t>
            </a:r>
            <a:r>
              <a:rPr lang="en-US" altLang="zh-TW" sz="1800" dirty="0" err="1">
                <a:latin typeface="Courier New" panose="02070309020205020404" pitchFamily="49" charset="0"/>
              </a:rPr>
              <a:t>u.d</a:t>
            </a:r>
            <a:r>
              <a:rPr lang="en-US" altLang="zh-TW" sz="1800" dirty="0">
                <a:latin typeface="Courier New" panose="02070309020205020404" pitchFamily="49" charset="0"/>
              </a:rPr>
              <a:t> = time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</a:t>
            </a:r>
            <a:r>
              <a:rPr lang="en-US" altLang="zh-TW" sz="1800" dirty="0" err="1">
                <a:latin typeface="Courier New" panose="02070309020205020404" pitchFamily="49" charset="0"/>
              </a:rPr>
              <a:t>u.color</a:t>
            </a:r>
            <a:r>
              <a:rPr lang="en-US" altLang="zh-TW" sz="1800" dirty="0">
                <a:latin typeface="Courier New" panose="02070309020205020404" pitchFamily="49" charset="0"/>
              </a:rPr>
              <a:t> = GRAY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for each v in G:Ajd[u]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if </a:t>
            </a:r>
            <a:r>
              <a:rPr lang="en-US" altLang="zh-TW" sz="1800" dirty="0" err="1">
                <a:latin typeface="Courier New" panose="02070309020205020404" pitchFamily="49" charset="0"/>
              </a:rPr>
              <a:t>v.color</a:t>
            </a:r>
            <a:r>
              <a:rPr lang="en-US" altLang="zh-TW" sz="1800" dirty="0">
                <a:latin typeface="Courier New" panose="02070309020205020404" pitchFamily="49" charset="0"/>
              </a:rPr>
              <a:t> == WHITE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	v.</a:t>
            </a:r>
            <a:r>
              <a:rPr lang="el-GR" altLang="zh-TW" sz="1800" dirty="0">
                <a:cs typeface="Times New Roman" panose="02020603050405020304" pitchFamily="18" charset="0"/>
              </a:rPr>
              <a:t> π</a:t>
            </a:r>
            <a:r>
              <a:rPr lang="en-US" altLang="zh-TW" sz="1800" dirty="0">
                <a:latin typeface="Courier New" panose="02070309020205020404" pitchFamily="49" charset="0"/>
              </a:rPr>
              <a:t> = u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		DFS-VISIT(</a:t>
            </a:r>
            <a:r>
              <a:rPr lang="en-US" altLang="zh-TW" sz="1800" dirty="0" err="1">
                <a:latin typeface="Courier New" panose="02070309020205020404" pitchFamily="49" charset="0"/>
              </a:rPr>
              <a:t>G,v</a:t>
            </a:r>
            <a:r>
              <a:rPr lang="en-US" altLang="zh-TW" sz="1800" dirty="0">
                <a:latin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</a:t>
            </a:r>
            <a:r>
              <a:rPr lang="en-US" altLang="zh-TW" sz="1800" dirty="0" err="1">
                <a:latin typeface="Courier New" panose="02070309020205020404" pitchFamily="49" charset="0"/>
              </a:rPr>
              <a:t>u.color</a:t>
            </a:r>
            <a:r>
              <a:rPr lang="en-US" altLang="zh-TW" sz="1800" dirty="0">
                <a:latin typeface="Courier New" panose="02070309020205020404" pitchFamily="49" charset="0"/>
              </a:rPr>
              <a:t> = BLACK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time++</a:t>
            </a:r>
          </a:p>
          <a:p>
            <a:pPr>
              <a:buNone/>
            </a:pPr>
            <a:r>
              <a:rPr lang="en-US" altLang="zh-TW" sz="1800" dirty="0">
                <a:latin typeface="Courier New" panose="02070309020205020404" pitchFamily="49" charset="0"/>
              </a:rPr>
              <a:t>	</a:t>
            </a:r>
            <a:r>
              <a:rPr lang="en-US" altLang="zh-TW" sz="1800" dirty="0" err="1">
                <a:latin typeface="Courier New" panose="02070309020205020404" pitchFamily="49" charset="0"/>
              </a:rPr>
              <a:t>u.f</a:t>
            </a:r>
            <a:r>
              <a:rPr lang="en-US" altLang="zh-TW" sz="1800" dirty="0">
                <a:latin typeface="Courier New" panose="02070309020205020404" pitchFamily="49" charset="0"/>
              </a:rPr>
              <a:t> = time</a:t>
            </a:r>
            <a:endParaRPr lang="en-US" altLang="zh-TW" sz="1800" dirty="0">
              <a:latin typeface="Courier New" panose="020703090202050204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76056" y="1340768"/>
            <a:ext cx="3934966" cy="3240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初始化时，将所有的点涂成白色。</a:t>
            </a:r>
          </a:p>
          <a:p>
            <a:endParaRPr lang="zh-CN" altLang="en-US" dirty="0"/>
          </a:p>
          <a:p>
            <a:r>
              <a:rPr lang="zh-CN" altLang="en-US" dirty="0"/>
              <a:t>点初次被发现的时候，涂成灰色。</a:t>
            </a:r>
          </a:p>
          <a:p>
            <a:endParaRPr lang="zh-CN" altLang="en-US" dirty="0"/>
          </a:p>
          <a:p>
            <a:r>
              <a:rPr lang="zh-CN" altLang="en-US" dirty="0"/>
              <a:t>点做完</a:t>
            </a:r>
            <a:r>
              <a:rPr lang="en-US" altLang="zh-CN" dirty="0"/>
              <a:t>DFS-Visit</a:t>
            </a:r>
            <a:r>
              <a:rPr lang="zh-CN" altLang="en-US" dirty="0"/>
              <a:t>的时候，涂成黑色。</a:t>
            </a:r>
          </a:p>
          <a:p>
            <a:endParaRPr lang="zh-CN" altLang="en-US" dirty="0"/>
          </a:p>
          <a:p>
            <a:r>
              <a:rPr lang="en-US" altLang="zh-CN" dirty="0" err="1"/>
              <a:t>v.d</a:t>
            </a:r>
            <a:r>
              <a:rPr lang="zh-CN" altLang="en-US" dirty="0"/>
              <a:t>储存</a:t>
            </a:r>
            <a:r>
              <a:rPr lang="en-US" altLang="zh-CN" dirty="0"/>
              <a:t>v</a:t>
            </a:r>
            <a:r>
              <a:rPr lang="zh-CN" altLang="en-US" dirty="0"/>
              <a:t>被发现的时间。</a:t>
            </a:r>
          </a:p>
          <a:p>
            <a:endParaRPr lang="zh-CN" altLang="en-US" dirty="0"/>
          </a:p>
          <a:p>
            <a:r>
              <a:rPr lang="en-US" altLang="zh-CN" dirty="0" err="1"/>
              <a:t>v.f</a:t>
            </a:r>
            <a:r>
              <a:rPr lang="zh-CN" altLang="en-US" dirty="0"/>
              <a:t>储存</a:t>
            </a:r>
            <a:r>
              <a:rPr lang="en-US" altLang="zh-CN" dirty="0"/>
              <a:t>v</a:t>
            </a:r>
            <a:r>
              <a:rPr lang="zh-CN" altLang="en-US" dirty="0"/>
              <a:t>做完</a:t>
            </a:r>
            <a:r>
              <a:rPr lang="en-US" altLang="zh-CN" dirty="0"/>
              <a:t>DFS-Visit</a:t>
            </a:r>
            <a:r>
              <a:rPr lang="zh-CN" altLang="en-US" dirty="0"/>
              <a:t>的时间。</a:t>
            </a:r>
          </a:p>
          <a:p>
            <a:endParaRPr lang="zh-CN" altLang="en-US" dirty="0"/>
          </a:p>
          <a:p>
            <a:r>
              <a:rPr lang="en-US" altLang="zh-CN" dirty="0" err="1"/>
              <a:t>v.d</a:t>
            </a:r>
            <a:r>
              <a:rPr lang="en-US" altLang="zh-CN" dirty="0"/>
              <a:t>&lt;</a:t>
            </a:r>
            <a:r>
              <a:rPr lang="en-US" altLang="zh-CN" dirty="0" err="1"/>
              <a:t>v.f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8368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DFS</a:t>
            </a:r>
            <a:r>
              <a:rPr lang="zh-TW" altLang="en-US"/>
              <a:t>运作范例</a:t>
            </a:r>
          </a:p>
        </p:txBody>
      </p:sp>
      <p:sp>
        <p:nvSpPr>
          <p:cNvPr id="32773" name="Rectangle 112"/>
          <p:cNvSpPr>
            <a:spLocks noChangeArrowheads="1"/>
          </p:cNvSpPr>
          <p:nvPr/>
        </p:nvSpPr>
        <p:spPr bwMode="auto">
          <a:xfrm>
            <a:off x="6405563" y="5205413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774" name="Rectangle 113"/>
          <p:cNvSpPr>
            <a:spLocks noChangeArrowheads="1"/>
          </p:cNvSpPr>
          <p:nvPr/>
        </p:nvSpPr>
        <p:spPr bwMode="auto">
          <a:xfrm>
            <a:off x="6400800" y="4267200"/>
            <a:ext cx="444500" cy="128588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775" name="Rectangle 114"/>
          <p:cNvSpPr>
            <a:spLocks noChangeArrowheads="1"/>
          </p:cNvSpPr>
          <p:nvPr/>
        </p:nvSpPr>
        <p:spPr bwMode="auto">
          <a:xfrm>
            <a:off x="2357438" y="4246563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776" name="Rectangle 115"/>
          <p:cNvSpPr>
            <a:spLocks noChangeArrowheads="1"/>
          </p:cNvSpPr>
          <p:nvPr/>
        </p:nvSpPr>
        <p:spPr bwMode="auto">
          <a:xfrm>
            <a:off x="7010400" y="44958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7" name="Rectangle 116"/>
          <p:cNvSpPr>
            <a:spLocks noChangeArrowheads="1"/>
          </p:cNvSpPr>
          <p:nvPr/>
        </p:nvSpPr>
        <p:spPr bwMode="auto">
          <a:xfrm>
            <a:off x="2971800" y="44958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8" name="Oval 117"/>
          <p:cNvSpPr>
            <a:spLocks noChangeArrowheads="1"/>
          </p:cNvSpPr>
          <p:nvPr/>
        </p:nvSpPr>
        <p:spPr bwMode="auto">
          <a:xfrm>
            <a:off x="1371600" y="1600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1/</a:t>
            </a:r>
          </a:p>
        </p:txBody>
      </p:sp>
      <p:sp>
        <p:nvSpPr>
          <p:cNvPr id="32779" name="Oval 118"/>
          <p:cNvSpPr>
            <a:spLocks noChangeArrowheads="1"/>
          </p:cNvSpPr>
          <p:nvPr/>
        </p:nvSpPr>
        <p:spPr bwMode="auto">
          <a:xfrm>
            <a:off x="2438400" y="16002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780" name="Oval 119"/>
          <p:cNvSpPr>
            <a:spLocks noChangeArrowheads="1"/>
          </p:cNvSpPr>
          <p:nvPr/>
        </p:nvSpPr>
        <p:spPr bwMode="auto">
          <a:xfrm>
            <a:off x="3505200" y="16002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781" name="Oval 120"/>
          <p:cNvSpPr>
            <a:spLocks noChangeArrowheads="1"/>
          </p:cNvSpPr>
          <p:nvPr/>
        </p:nvSpPr>
        <p:spPr bwMode="auto">
          <a:xfrm>
            <a:off x="1371600" y="2590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782" name="Oval 121"/>
          <p:cNvSpPr>
            <a:spLocks noChangeArrowheads="1"/>
          </p:cNvSpPr>
          <p:nvPr/>
        </p:nvSpPr>
        <p:spPr bwMode="auto">
          <a:xfrm>
            <a:off x="2438400" y="2590800"/>
            <a:ext cx="6858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783" name="Oval 122"/>
          <p:cNvSpPr>
            <a:spLocks noChangeArrowheads="1"/>
          </p:cNvSpPr>
          <p:nvPr/>
        </p:nvSpPr>
        <p:spPr bwMode="auto">
          <a:xfrm>
            <a:off x="3505200" y="2590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784" name="Text Box 123"/>
          <p:cNvSpPr txBox="1">
            <a:spLocks noChangeArrowheads="1"/>
          </p:cNvSpPr>
          <p:nvPr/>
        </p:nvSpPr>
        <p:spPr bwMode="auto">
          <a:xfrm>
            <a:off x="838200" y="12192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(a)</a:t>
            </a:r>
          </a:p>
        </p:txBody>
      </p:sp>
      <p:sp>
        <p:nvSpPr>
          <p:cNvPr id="32785" name="Line 124"/>
          <p:cNvSpPr>
            <a:spLocks noChangeShapeType="1"/>
          </p:cNvSpPr>
          <p:nvPr/>
        </p:nvSpPr>
        <p:spPr bwMode="auto">
          <a:xfrm>
            <a:off x="2071688" y="17954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6" name="Line 125"/>
          <p:cNvSpPr>
            <a:spLocks noChangeShapeType="1"/>
          </p:cNvSpPr>
          <p:nvPr/>
        </p:nvSpPr>
        <p:spPr bwMode="auto">
          <a:xfrm>
            <a:off x="16764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7" name="Line 126"/>
          <p:cNvSpPr>
            <a:spLocks noChangeShapeType="1"/>
          </p:cNvSpPr>
          <p:nvPr/>
        </p:nvSpPr>
        <p:spPr bwMode="auto">
          <a:xfrm flipV="1">
            <a:off x="1924050" y="19256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8" name="Line 127"/>
          <p:cNvSpPr>
            <a:spLocks noChangeShapeType="1"/>
          </p:cNvSpPr>
          <p:nvPr/>
        </p:nvSpPr>
        <p:spPr bwMode="auto">
          <a:xfrm flipH="1">
            <a:off x="2057400" y="2743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9" name="Line 128"/>
          <p:cNvSpPr>
            <a:spLocks noChangeShapeType="1"/>
          </p:cNvSpPr>
          <p:nvPr/>
        </p:nvSpPr>
        <p:spPr bwMode="auto">
          <a:xfrm>
            <a:off x="27432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0" name="Line 129"/>
          <p:cNvSpPr>
            <a:spLocks noChangeShapeType="1"/>
          </p:cNvSpPr>
          <p:nvPr/>
        </p:nvSpPr>
        <p:spPr bwMode="auto">
          <a:xfrm flipH="1">
            <a:off x="2986088" y="19605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1" name="Line 130"/>
          <p:cNvSpPr>
            <a:spLocks noChangeShapeType="1"/>
          </p:cNvSpPr>
          <p:nvPr/>
        </p:nvSpPr>
        <p:spPr bwMode="auto">
          <a:xfrm>
            <a:off x="38100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2792" name="AutoShape 131"/>
          <p:cNvCxnSpPr>
            <a:cxnSpLocks noChangeShapeType="1"/>
            <a:stCxn id="32783" idx="5"/>
            <a:endCxn id="32783" idx="7"/>
          </p:cNvCxnSpPr>
          <p:nvPr/>
        </p:nvCxnSpPr>
        <p:spPr bwMode="auto">
          <a:xfrm rot="5400000" flipH="1" flipV="1">
            <a:off x="3956844" y="27805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93" name="Text Box 132"/>
          <p:cNvSpPr txBox="1">
            <a:spLocks noChangeArrowheads="1"/>
          </p:cNvSpPr>
          <p:nvPr/>
        </p:nvSpPr>
        <p:spPr bwMode="auto">
          <a:xfrm>
            <a:off x="1600200" y="12668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2794" name="Text Box 133"/>
          <p:cNvSpPr txBox="1">
            <a:spLocks noChangeArrowheads="1"/>
          </p:cNvSpPr>
          <p:nvPr/>
        </p:nvSpPr>
        <p:spPr bwMode="auto">
          <a:xfrm>
            <a:off x="2651125" y="1233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2795" name="Text Box 134"/>
          <p:cNvSpPr txBox="1">
            <a:spLocks noChangeArrowheads="1"/>
          </p:cNvSpPr>
          <p:nvPr/>
        </p:nvSpPr>
        <p:spPr bwMode="auto">
          <a:xfrm>
            <a:off x="3717925" y="12334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2796" name="Text Box 135"/>
          <p:cNvSpPr txBox="1">
            <a:spLocks noChangeArrowheads="1"/>
          </p:cNvSpPr>
          <p:nvPr/>
        </p:nvSpPr>
        <p:spPr bwMode="auto">
          <a:xfrm>
            <a:off x="1600200" y="2944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2797" name="Text Box 136"/>
          <p:cNvSpPr txBox="1">
            <a:spLocks noChangeArrowheads="1"/>
          </p:cNvSpPr>
          <p:nvPr/>
        </p:nvSpPr>
        <p:spPr bwMode="auto">
          <a:xfrm>
            <a:off x="2651125" y="2909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2798" name="Text Box 137"/>
          <p:cNvSpPr txBox="1">
            <a:spLocks noChangeArrowheads="1"/>
          </p:cNvSpPr>
          <p:nvPr/>
        </p:nvSpPr>
        <p:spPr bwMode="auto">
          <a:xfrm>
            <a:off x="3717925" y="29098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2799" name="Rectangle 138"/>
          <p:cNvSpPr>
            <a:spLocks noChangeArrowheads="1"/>
          </p:cNvSpPr>
          <p:nvPr/>
        </p:nvSpPr>
        <p:spPr bwMode="auto">
          <a:xfrm>
            <a:off x="6289675" y="1724025"/>
            <a:ext cx="444500" cy="128588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00" name="Oval 139"/>
          <p:cNvSpPr>
            <a:spLocks noChangeArrowheads="1"/>
          </p:cNvSpPr>
          <p:nvPr/>
        </p:nvSpPr>
        <p:spPr bwMode="auto">
          <a:xfrm>
            <a:off x="5638800" y="1600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1/</a:t>
            </a:r>
          </a:p>
        </p:txBody>
      </p:sp>
      <p:sp>
        <p:nvSpPr>
          <p:cNvPr id="32801" name="Oval 140"/>
          <p:cNvSpPr>
            <a:spLocks noChangeArrowheads="1"/>
          </p:cNvSpPr>
          <p:nvPr/>
        </p:nvSpPr>
        <p:spPr bwMode="auto">
          <a:xfrm>
            <a:off x="6705600" y="1600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2/</a:t>
            </a:r>
          </a:p>
        </p:txBody>
      </p:sp>
      <p:sp>
        <p:nvSpPr>
          <p:cNvPr id="32802" name="Oval 141"/>
          <p:cNvSpPr>
            <a:spLocks noChangeArrowheads="1"/>
          </p:cNvSpPr>
          <p:nvPr/>
        </p:nvSpPr>
        <p:spPr bwMode="auto">
          <a:xfrm>
            <a:off x="7772400" y="16002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03" name="Oval 142"/>
          <p:cNvSpPr>
            <a:spLocks noChangeArrowheads="1"/>
          </p:cNvSpPr>
          <p:nvPr/>
        </p:nvSpPr>
        <p:spPr bwMode="auto">
          <a:xfrm>
            <a:off x="5638800" y="2590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04" name="Oval 143"/>
          <p:cNvSpPr>
            <a:spLocks noChangeArrowheads="1"/>
          </p:cNvSpPr>
          <p:nvPr/>
        </p:nvSpPr>
        <p:spPr bwMode="auto">
          <a:xfrm>
            <a:off x="6705600" y="2590800"/>
            <a:ext cx="685800" cy="381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05" name="Oval 144"/>
          <p:cNvSpPr>
            <a:spLocks noChangeArrowheads="1"/>
          </p:cNvSpPr>
          <p:nvPr/>
        </p:nvSpPr>
        <p:spPr bwMode="auto">
          <a:xfrm>
            <a:off x="7772400" y="2590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06" name="Text Box 145"/>
          <p:cNvSpPr txBox="1">
            <a:spLocks noChangeArrowheads="1"/>
          </p:cNvSpPr>
          <p:nvPr/>
        </p:nvSpPr>
        <p:spPr bwMode="auto">
          <a:xfrm>
            <a:off x="5105400" y="12192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(b)</a:t>
            </a:r>
          </a:p>
        </p:txBody>
      </p:sp>
      <p:sp>
        <p:nvSpPr>
          <p:cNvPr id="32807" name="Line 146"/>
          <p:cNvSpPr>
            <a:spLocks noChangeShapeType="1"/>
          </p:cNvSpPr>
          <p:nvPr/>
        </p:nvSpPr>
        <p:spPr bwMode="auto">
          <a:xfrm>
            <a:off x="6338888" y="17954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8" name="Line 147"/>
          <p:cNvSpPr>
            <a:spLocks noChangeShapeType="1"/>
          </p:cNvSpPr>
          <p:nvPr/>
        </p:nvSpPr>
        <p:spPr bwMode="auto">
          <a:xfrm>
            <a:off x="59436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9" name="Line 148"/>
          <p:cNvSpPr>
            <a:spLocks noChangeShapeType="1"/>
          </p:cNvSpPr>
          <p:nvPr/>
        </p:nvSpPr>
        <p:spPr bwMode="auto">
          <a:xfrm flipV="1">
            <a:off x="6191250" y="19256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0" name="Line 149"/>
          <p:cNvSpPr>
            <a:spLocks noChangeShapeType="1"/>
          </p:cNvSpPr>
          <p:nvPr/>
        </p:nvSpPr>
        <p:spPr bwMode="auto">
          <a:xfrm flipH="1">
            <a:off x="6324600" y="2743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1" name="Line 150"/>
          <p:cNvSpPr>
            <a:spLocks noChangeShapeType="1"/>
          </p:cNvSpPr>
          <p:nvPr/>
        </p:nvSpPr>
        <p:spPr bwMode="auto">
          <a:xfrm>
            <a:off x="70104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2" name="Line 151"/>
          <p:cNvSpPr>
            <a:spLocks noChangeShapeType="1"/>
          </p:cNvSpPr>
          <p:nvPr/>
        </p:nvSpPr>
        <p:spPr bwMode="auto">
          <a:xfrm flipH="1">
            <a:off x="7253288" y="19605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13" name="Line 152"/>
          <p:cNvSpPr>
            <a:spLocks noChangeShapeType="1"/>
          </p:cNvSpPr>
          <p:nvPr/>
        </p:nvSpPr>
        <p:spPr bwMode="auto">
          <a:xfrm>
            <a:off x="80772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2814" name="AutoShape 153"/>
          <p:cNvCxnSpPr>
            <a:cxnSpLocks noChangeShapeType="1"/>
            <a:stCxn id="32805" idx="5"/>
            <a:endCxn id="32805" idx="7"/>
          </p:cNvCxnSpPr>
          <p:nvPr/>
        </p:nvCxnSpPr>
        <p:spPr bwMode="auto">
          <a:xfrm rot="5400000" flipH="1" flipV="1">
            <a:off x="8224044" y="27805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15" name="Text Box 154"/>
          <p:cNvSpPr txBox="1">
            <a:spLocks noChangeArrowheads="1"/>
          </p:cNvSpPr>
          <p:nvPr/>
        </p:nvSpPr>
        <p:spPr bwMode="auto">
          <a:xfrm>
            <a:off x="5867400" y="12668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2816" name="Text Box 155"/>
          <p:cNvSpPr txBox="1">
            <a:spLocks noChangeArrowheads="1"/>
          </p:cNvSpPr>
          <p:nvPr/>
        </p:nvSpPr>
        <p:spPr bwMode="auto">
          <a:xfrm>
            <a:off x="6918325" y="1233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2817" name="Text Box 156"/>
          <p:cNvSpPr txBox="1">
            <a:spLocks noChangeArrowheads="1"/>
          </p:cNvSpPr>
          <p:nvPr/>
        </p:nvSpPr>
        <p:spPr bwMode="auto">
          <a:xfrm>
            <a:off x="7985125" y="12334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2818" name="Text Box 157"/>
          <p:cNvSpPr txBox="1">
            <a:spLocks noChangeArrowheads="1"/>
          </p:cNvSpPr>
          <p:nvPr/>
        </p:nvSpPr>
        <p:spPr bwMode="auto">
          <a:xfrm>
            <a:off x="5867400" y="2944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2819" name="Text Box 158"/>
          <p:cNvSpPr txBox="1">
            <a:spLocks noChangeArrowheads="1"/>
          </p:cNvSpPr>
          <p:nvPr/>
        </p:nvSpPr>
        <p:spPr bwMode="auto">
          <a:xfrm>
            <a:off x="6918325" y="2909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2820" name="Text Box 159"/>
          <p:cNvSpPr txBox="1">
            <a:spLocks noChangeArrowheads="1"/>
          </p:cNvSpPr>
          <p:nvPr/>
        </p:nvSpPr>
        <p:spPr bwMode="auto">
          <a:xfrm>
            <a:off x="7985125" y="29098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2821" name="Oval 160"/>
          <p:cNvSpPr>
            <a:spLocks noChangeArrowheads="1"/>
          </p:cNvSpPr>
          <p:nvPr/>
        </p:nvSpPr>
        <p:spPr bwMode="auto">
          <a:xfrm>
            <a:off x="1676400" y="41148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1/</a:t>
            </a:r>
          </a:p>
        </p:txBody>
      </p:sp>
      <p:sp>
        <p:nvSpPr>
          <p:cNvPr id="32822" name="Oval 161"/>
          <p:cNvSpPr>
            <a:spLocks noChangeArrowheads="1"/>
          </p:cNvSpPr>
          <p:nvPr/>
        </p:nvSpPr>
        <p:spPr bwMode="auto">
          <a:xfrm>
            <a:off x="2743200" y="41148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2/</a:t>
            </a:r>
          </a:p>
        </p:txBody>
      </p:sp>
      <p:sp>
        <p:nvSpPr>
          <p:cNvPr id="32823" name="Oval 162"/>
          <p:cNvSpPr>
            <a:spLocks noChangeArrowheads="1"/>
          </p:cNvSpPr>
          <p:nvPr/>
        </p:nvSpPr>
        <p:spPr bwMode="auto">
          <a:xfrm>
            <a:off x="3810000" y="4114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24" name="Oval 163"/>
          <p:cNvSpPr>
            <a:spLocks noChangeArrowheads="1"/>
          </p:cNvSpPr>
          <p:nvPr/>
        </p:nvSpPr>
        <p:spPr bwMode="auto">
          <a:xfrm>
            <a:off x="1676400" y="51054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25" name="Oval 164"/>
          <p:cNvSpPr>
            <a:spLocks noChangeArrowheads="1"/>
          </p:cNvSpPr>
          <p:nvPr/>
        </p:nvSpPr>
        <p:spPr bwMode="auto">
          <a:xfrm>
            <a:off x="2743200" y="5105400"/>
            <a:ext cx="685800" cy="3810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3/</a:t>
            </a:r>
          </a:p>
        </p:txBody>
      </p:sp>
      <p:sp>
        <p:nvSpPr>
          <p:cNvPr id="32826" name="Oval 165"/>
          <p:cNvSpPr>
            <a:spLocks noChangeArrowheads="1"/>
          </p:cNvSpPr>
          <p:nvPr/>
        </p:nvSpPr>
        <p:spPr bwMode="auto">
          <a:xfrm>
            <a:off x="3810000" y="51054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27" name="Text Box 166"/>
          <p:cNvSpPr txBox="1">
            <a:spLocks noChangeArrowheads="1"/>
          </p:cNvSpPr>
          <p:nvPr/>
        </p:nvSpPr>
        <p:spPr bwMode="auto">
          <a:xfrm>
            <a:off x="1143000" y="37338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(c)</a:t>
            </a:r>
          </a:p>
        </p:txBody>
      </p:sp>
      <p:sp>
        <p:nvSpPr>
          <p:cNvPr id="32828" name="Line 167"/>
          <p:cNvSpPr>
            <a:spLocks noChangeShapeType="1"/>
          </p:cNvSpPr>
          <p:nvPr/>
        </p:nvSpPr>
        <p:spPr bwMode="auto">
          <a:xfrm>
            <a:off x="2376488" y="43100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29" name="Line 168"/>
          <p:cNvSpPr>
            <a:spLocks noChangeShapeType="1"/>
          </p:cNvSpPr>
          <p:nvPr/>
        </p:nvSpPr>
        <p:spPr bwMode="auto">
          <a:xfrm>
            <a:off x="1981200" y="44958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0" name="Line 169"/>
          <p:cNvSpPr>
            <a:spLocks noChangeShapeType="1"/>
          </p:cNvSpPr>
          <p:nvPr/>
        </p:nvSpPr>
        <p:spPr bwMode="auto">
          <a:xfrm flipV="1">
            <a:off x="2228850" y="44402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1" name="Line 170"/>
          <p:cNvSpPr>
            <a:spLocks noChangeShapeType="1"/>
          </p:cNvSpPr>
          <p:nvPr/>
        </p:nvSpPr>
        <p:spPr bwMode="auto">
          <a:xfrm flipH="1">
            <a:off x="2362200" y="5257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2" name="Line 171"/>
          <p:cNvSpPr>
            <a:spLocks noChangeShapeType="1"/>
          </p:cNvSpPr>
          <p:nvPr/>
        </p:nvSpPr>
        <p:spPr bwMode="auto">
          <a:xfrm>
            <a:off x="3048000" y="44958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3" name="Line 172"/>
          <p:cNvSpPr>
            <a:spLocks noChangeShapeType="1"/>
          </p:cNvSpPr>
          <p:nvPr/>
        </p:nvSpPr>
        <p:spPr bwMode="auto">
          <a:xfrm flipH="1">
            <a:off x="3290888" y="44751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34" name="Line 173"/>
          <p:cNvSpPr>
            <a:spLocks noChangeShapeType="1"/>
          </p:cNvSpPr>
          <p:nvPr/>
        </p:nvSpPr>
        <p:spPr bwMode="auto">
          <a:xfrm>
            <a:off x="4114800" y="44958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2835" name="AutoShape 174"/>
          <p:cNvCxnSpPr>
            <a:cxnSpLocks noChangeShapeType="1"/>
            <a:stCxn id="32826" idx="5"/>
            <a:endCxn id="32826" idx="7"/>
          </p:cNvCxnSpPr>
          <p:nvPr/>
        </p:nvCxnSpPr>
        <p:spPr bwMode="auto">
          <a:xfrm rot="5400000" flipH="1" flipV="1">
            <a:off x="4261644" y="52951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36" name="Text Box 175"/>
          <p:cNvSpPr txBox="1">
            <a:spLocks noChangeArrowheads="1"/>
          </p:cNvSpPr>
          <p:nvPr/>
        </p:nvSpPr>
        <p:spPr bwMode="auto">
          <a:xfrm>
            <a:off x="1905000" y="37814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2837" name="Text Box 176"/>
          <p:cNvSpPr txBox="1">
            <a:spLocks noChangeArrowheads="1"/>
          </p:cNvSpPr>
          <p:nvPr/>
        </p:nvSpPr>
        <p:spPr bwMode="auto">
          <a:xfrm>
            <a:off x="2955925" y="37480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2838" name="Text Box 177"/>
          <p:cNvSpPr txBox="1">
            <a:spLocks noChangeArrowheads="1"/>
          </p:cNvSpPr>
          <p:nvPr/>
        </p:nvSpPr>
        <p:spPr bwMode="auto">
          <a:xfrm>
            <a:off x="4022725" y="37480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2839" name="Text Box 178"/>
          <p:cNvSpPr txBox="1">
            <a:spLocks noChangeArrowheads="1"/>
          </p:cNvSpPr>
          <p:nvPr/>
        </p:nvSpPr>
        <p:spPr bwMode="auto">
          <a:xfrm>
            <a:off x="1905000" y="54594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2840" name="Text Box 179"/>
          <p:cNvSpPr txBox="1">
            <a:spLocks noChangeArrowheads="1"/>
          </p:cNvSpPr>
          <p:nvPr/>
        </p:nvSpPr>
        <p:spPr bwMode="auto">
          <a:xfrm>
            <a:off x="2955925" y="5424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2841" name="Text Box 180"/>
          <p:cNvSpPr txBox="1">
            <a:spLocks noChangeArrowheads="1"/>
          </p:cNvSpPr>
          <p:nvPr/>
        </p:nvSpPr>
        <p:spPr bwMode="auto">
          <a:xfrm>
            <a:off x="4022725" y="54244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2842" name="Oval 181"/>
          <p:cNvSpPr>
            <a:spLocks noChangeArrowheads="1"/>
          </p:cNvSpPr>
          <p:nvPr/>
        </p:nvSpPr>
        <p:spPr bwMode="auto">
          <a:xfrm>
            <a:off x="5715000" y="41148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1/</a:t>
            </a:r>
          </a:p>
        </p:txBody>
      </p:sp>
      <p:sp>
        <p:nvSpPr>
          <p:cNvPr id="32843" name="Oval 182"/>
          <p:cNvSpPr>
            <a:spLocks noChangeArrowheads="1"/>
          </p:cNvSpPr>
          <p:nvPr/>
        </p:nvSpPr>
        <p:spPr bwMode="auto">
          <a:xfrm>
            <a:off x="6781800" y="41148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2/</a:t>
            </a:r>
          </a:p>
        </p:txBody>
      </p:sp>
      <p:sp>
        <p:nvSpPr>
          <p:cNvPr id="32844" name="Oval 183"/>
          <p:cNvSpPr>
            <a:spLocks noChangeArrowheads="1"/>
          </p:cNvSpPr>
          <p:nvPr/>
        </p:nvSpPr>
        <p:spPr bwMode="auto">
          <a:xfrm>
            <a:off x="7848600" y="4114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45" name="Oval 184"/>
          <p:cNvSpPr>
            <a:spLocks noChangeArrowheads="1"/>
          </p:cNvSpPr>
          <p:nvPr/>
        </p:nvSpPr>
        <p:spPr bwMode="auto">
          <a:xfrm>
            <a:off x="5715000" y="51054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4/</a:t>
            </a:r>
          </a:p>
        </p:txBody>
      </p:sp>
      <p:sp>
        <p:nvSpPr>
          <p:cNvPr id="32846" name="Oval 185"/>
          <p:cNvSpPr>
            <a:spLocks noChangeArrowheads="1"/>
          </p:cNvSpPr>
          <p:nvPr/>
        </p:nvSpPr>
        <p:spPr bwMode="auto">
          <a:xfrm>
            <a:off x="6781800" y="5105400"/>
            <a:ext cx="685800" cy="3810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3/</a:t>
            </a:r>
          </a:p>
        </p:txBody>
      </p:sp>
      <p:sp>
        <p:nvSpPr>
          <p:cNvPr id="32847" name="Oval 186"/>
          <p:cNvSpPr>
            <a:spLocks noChangeArrowheads="1"/>
          </p:cNvSpPr>
          <p:nvPr/>
        </p:nvSpPr>
        <p:spPr bwMode="auto">
          <a:xfrm>
            <a:off x="7848600" y="51054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848" name="Text Box 187"/>
          <p:cNvSpPr txBox="1">
            <a:spLocks noChangeArrowheads="1"/>
          </p:cNvSpPr>
          <p:nvPr/>
        </p:nvSpPr>
        <p:spPr bwMode="auto">
          <a:xfrm>
            <a:off x="5181600" y="37338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(d)</a:t>
            </a:r>
          </a:p>
        </p:txBody>
      </p:sp>
      <p:sp>
        <p:nvSpPr>
          <p:cNvPr id="32849" name="Line 188"/>
          <p:cNvSpPr>
            <a:spLocks noChangeShapeType="1"/>
          </p:cNvSpPr>
          <p:nvPr/>
        </p:nvSpPr>
        <p:spPr bwMode="auto">
          <a:xfrm>
            <a:off x="6415088" y="43100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0" name="Line 189"/>
          <p:cNvSpPr>
            <a:spLocks noChangeShapeType="1"/>
          </p:cNvSpPr>
          <p:nvPr/>
        </p:nvSpPr>
        <p:spPr bwMode="auto">
          <a:xfrm>
            <a:off x="6019800" y="44958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1" name="Line 190"/>
          <p:cNvSpPr>
            <a:spLocks noChangeShapeType="1"/>
          </p:cNvSpPr>
          <p:nvPr/>
        </p:nvSpPr>
        <p:spPr bwMode="auto">
          <a:xfrm flipV="1">
            <a:off x="6267450" y="44402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2" name="Line 191"/>
          <p:cNvSpPr>
            <a:spLocks noChangeShapeType="1"/>
          </p:cNvSpPr>
          <p:nvPr/>
        </p:nvSpPr>
        <p:spPr bwMode="auto">
          <a:xfrm flipH="1">
            <a:off x="6400800" y="5257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3" name="Line 192"/>
          <p:cNvSpPr>
            <a:spLocks noChangeShapeType="1"/>
          </p:cNvSpPr>
          <p:nvPr/>
        </p:nvSpPr>
        <p:spPr bwMode="auto">
          <a:xfrm>
            <a:off x="7086600" y="44958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4" name="Line 193"/>
          <p:cNvSpPr>
            <a:spLocks noChangeShapeType="1"/>
          </p:cNvSpPr>
          <p:nvPr/>
        </p:nvSpPr>
        <p:spPr bwMode="auto">
          <a:xfrm flipH="1">
            <a:off x="7329488" y="44751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55" name="Line 194"/>
          <p:cNvSpPr>
            <a:spLocks noChangeShapeType="1"/>
          </p:cNvSpPr>
          <p:nvPr/>
        </p:nvSpPr>
        <p:spPr bwMode="auto">
          <a:xfrm>
            <a:off x="8153400" y="44958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2856" name="AutoShape 195"/>
          <p:cNvCxnSpPr>
            <a:cxnSpLocks noChangeShapeType="1"/>
            <a:stCxn id="32847" idx="5"/>
            <a:endCxn id="32847" idx="7"/>
          </p:cNvCxnSpPr>
          <p:nvPr/>
        </p:nvCxnSpPr>
        <p:spPr bwMode="auto">
          <a:xfrm rot="5400000" flipH="1" flipV="1">
            <a:off x="8300244" y="52951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57" name="Text Box 196"/>
          <p:cNvSpPr txBox="1">
            <a:spLocks noChangeArrowheads="1"/>
          </p:cNvSpPr>
          <p:nvPr/>
        </p:nvSpPr>
        <p:spPr bwMode="auto">
          <a:xfrm>
            <a:off x="5943600" y="37814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2858" name="Text Box 197"/>
          <p:cNvSpPr txBox="1">
            <a:spLocks noChangeArrowheads="1"/>
          </p:cNvSpPr>
          <p:nvPr/>
        </p:nvSpPr>
        <p:spPr bwMode="auto">
          <a:xfrm>
            <a:off x="6994525" y="37480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2859" name="Text Box 198"/>
          <p:cNvSpPr txBox="1">
            <a:spLocks noChangeArrowheads="1"/>
          </p:cNvSpPr>
          <p:nvPr/>
        </p:nvSpPr>
        <p:spPr bwMode="auto">
          <a:xfrm>
            <a:off x="8061325" y="37480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2860" name="Text Box 199"/>
          <p:cNvSpPr txBox="1">
            <a:spLocks noChangeArrowheads="1"/>
          </p:cNvSpPr>
          <p:nvPr/>
        </p:nvSpPr>
        <p:spPr bwMode="auto">
          <a:xfrm>
            <a:off x="5943600" y="54594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2861" name="Text Box 200"/>
          <p:cNvSpPr txBox="1">
            <a:spLocks noChangeArrowheads="1"/>
          </p:cNvSpPr>
          <p:nvPr/>
        </p:nvSpPr>
        <p:spPr bwMode="auto">
          <a:xfrm>
            <a:off x="6994525" y="5424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2862" name="Text Box 201"/>
          <p:cNvSpPr txBox="1">
            <a:spLocks noChangeArrowheads="1"/>
          </p:cNvSpPr>
          <p:nvPr/>
        </p:nvSpPr>
        <p:spPr bwMode="auto">
          <a:xfrm>
            <a:off x="8061325" y="54244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2863" name="Text Box 202"/>
          <p:cNvSpPr txBox="1">
            <a:spLocks noChangeArrowheads="1"/>
          </p:cNvSpPr>
          <p:nvPr/>
        </p:nvSpPr>
        <p:spPr bwMode="auto">
          <a:xfrm>
            <a:off x="1304925" y="1054100"/>
            <a:ext cx="996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 b="1">
                <a:solidFill>
                  <a:srgbClr val="CC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发现时间</a:t>
            </a:r>
          </a:p>
        </p:txBody>
      </p:sp>
      <p:cxnSp>
        <p:nvCxnSpPr>
          <p:cNvPr id="32864" name="AutoShape 203"/>
          <p:cNvCxnSpPr>
            <a:cxnSpLocks noChangeShapeType="1"/>
            <a:stCxn id="32778" idx="1"/>
          </p:cNvCxnSpPr>
          <p:nvPr/>
        </p:nvCxnSpPr>
        <p:spPr bwMode="auto">
          <a:xfrm rot="-5400000">
            <a:off x="1370806" y="1480345"/>
            <a:ext cx="276225" cy="74612"/>
          </a:xfrm>
          <a:prstGeom prst="curvedConnector3">
            <a:avLst>
              <a:gd name="adj1" fmla="val 59769"/>
            </a:avLst>
          </a:prstGeom>
          <a:noFill/>
          <a:ln w="222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4F7D6A4-CD35-475D-B706-1CA868D4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社交网络图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C2689795-EAE1-486E-B365-7C0A4E622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3" y="1674222"/>
            <a:ext cx="9109737" cy="5124227"/>
          </a:xfrm>
        </p:spPr>
      </p:pic>
    </p:spTree>
    <p:extLst>
      <p:ext uri="{BB962C8B-B14F-4D97-AF65-F5344CB8AC3E}">
        <p14:creationId xmlns:p14="http://schemas.microsoft.com/office/powerpoint/2010/main" val="647808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DFS</a:t>
            </a:r>
            <a:r>
              <a:rPr lang="zh-TW" altLang="en-US"/>
              <a:t>运作范例</a:t>
            </a: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6254750" y="5130800"/>
            <a:ext cx="444500" cy="128588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6226175" y="414178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2163763" y="505618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2178050" y="4081463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25" name="Rectangle 8"/>
          <p:cNvSpPr>
            <a:spLocks noChangeArrowheads="1"/>
          </p:cNvSpPr>
          <p:nvPr/>
        </p:nvSpPr>
        <p:spPr bwMode="auto">
          <a:xfrm>
            <a:off x="6858000" y="44196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6" name="Rectangle 9"/>
          <p:cNvSpPr>
            <a:spLocks noChangeArrowheads="1"/>
          </p:cNvSpPr>
          <p:nvPr/>
        </p:nvSpPr>
        <p:spPr bwMode="auto">
          <a:xfrm>
            <a:off x="2819400" y="43434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7" name="Rectangle 10"/>
          <p:cNvSpPr>
            <a:spLocks noChangeArrowheads="1"/>
          </p:cNvSpPr>
          <p:nvPr/>
        </p:nvSpPr>
        <p:spPr bwMode="auto">
          <a:xfrm>
            <a:off x="1952625" y="266858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28" name="Rectangle 11"/>
          <p:cNvSpPr>
            <a:spLocks noChangeArrowheads="1"/>
          </p:cNvSpPr>
          <p:nvPr/>
        </p:nvSpPr>
        <p:spPr bwMode="auto">
          <a:xfrm>
            <a:off x="1936750" y="172243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29" name="Rectangle 12"/>
          <p:cNvSpPr>
            <a:spLocks noChangeArrowheads="1"/>
          </p:cNvSpPr>
          <p:nvPr/>
        </p:nvSpPr>
        <p:spPr bwMode="auto">
          <a:xfrm>
            <a:off x="2590800" y="19812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30" name="Oval 13"/>
          <p:cNvSpPr>
            <a:spLocks noChangeArrowheads="1"/>
          </p:cNvSpPr>
          <p:nvPr/>
        </p:nvSpPr>
        <p:spPr bwMode="auto">
          <a:xfrm>
            <a:off x="1295400" y="1600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1/</a:t>
            </a:r>
          </a:p>
        </p:txBody>
      </p:sp>
      <p:sp>
        <p:nvSpPr>
          <p:cNvPr id="34831" name="Oval 14"/>
          <p:cNvSpPr>
            <a:spLocks noChangeArrowheads="1"/>
          </p:cNvSpPr>
          <p:nvPr/>
        </p:nvSpPr>
        <p:spPr bwMode="auto">
          <a:xfrm>
            <a:off x="2362200" y="1600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2/</a:t>
            </a:r>
          </a:p>
        </p:txBody>
      </p:sp>
      <p:sp>
        <p:nvSpPr>
          <p:cNvPr id="34832" name="Oval 15"/>
          <p:cNvSpPr>
            <a:spLocks noChangeArrowheads="1"/>
          </p:cNvSpPr>
          <p:nvPr/>
        </p:nvSpPr>
        <p:spPr bwMode="auto">
          <a:xfrm>
            <a:off x="3429000" y="16002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33" name="Oval 16"/>
          <p:cNvSpPr>
            <a:spLocks noChangeArrowheads="1"/>
          </p:cNvSpPr>
          <p:nvPr/>
        </p:nvSpPr>
        <p:spPr bwMode="auto">
          <a:xfrm>
            <a:off x="1295400" y="25908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4/</a:t>
            </a:r>
          </a:p>
        </p:txBody>
      </p:sp>
      <p:sp>
        <p:nvSpPr>
          <p:cNvPr id="34834" name="Oval 17"/>
          <p:cNvSpPr>
            <a:spLocks noChangeArrowheads="1"/>
          </p:cNvSpPr>
          <p:nvPr/>
        </p:nvSpPr>
        <p:spPr bwMode="auto">
          <a:xfrm>
            <a:off x="2362200" y="2590800"/>
            <a:ext cx="685800" cy="3810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3/</a:t>
            </a:r>
          </a:p>
        </p:txBody>
      </p:sp>
      <p:sp>
        <p:nvSpPr>
          <p:cNvPr id="34835" name="Oval 18"/>
          <p:cNvSpPr>
            <a:spLocks noChangeArrowheads="1"/>
          </p:cNvSpPr>
          <p:nvPr/>
        </p:nvSpPr>
        <p:spPr bwMode="auto">
          <a:xfrm>
            <a:off x="3429000" y="2590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36" name="Text Box 19"/>
          <p:cNvSpPr txBox="1">
            <a:spLocks noChangeArrowheads="1"/>
          </p:cNvSpPr>
          <p:nvPr/>
        </p:nvSpPr>
        <p:spPr bwMode="auto">
          <a:xfrm>
            <a:off x="762000" y="12192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(e)</a:t>
            </a:r>
          </a:p>
        </p:txBody>
      </p:sp>
      <p:sp>
        <p:nvSpPr>
          <p:cNvPr id="34837" name="Line 20"/>
          <p:cNvSpPr>
            <a:spLocks noChangeShapeType="1"/>
          </p:cNvSpPr>
          <p:nvPr/>
        </p:nvSpPr>
        <p:spPr bwMode="auto">
          <a:xfrm>
            <a:off x="1995488" y="17954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8" name="Line 21"/>
          <p:cNvSpPr>
            <a:spLocks noChangeShapeType="1"/>
          </p:cNvSpPr>
          <p:nvPr/>
        </p:nvSpPr>
        <p:spPr bwMode="auto">
          <a:xfrm>
            <a:off x="16002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9" name="Line 22"/>
          <p:cNvSpPr>
            <a:spLocks noChangeShapeType="1"/>
          </p:cNvSpPr>
          <p:nvPr/>
        </p:nvSpPr>
        <p:spPr bwMode="auto">
          <a:xfrm flipV="1">
            <a:off x="1847850" y="19256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0" name="Line 23"/>
          <p:cNvSpPr>
            <a:spLocks noChangeShapeType="1"/>
          </p:cNvSpPr>
          <p:nvPr/>
        </p:nvSpPr>
        <p:spPr bwMode="auto">
          <a:xfrm flipH="1">
            <a:off x="1981200" y="2743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1" name="Line 24"/>
          <p:cNvSpPr>
            <a:spLocks noChangeShapeType="1"/>
          </p:cNvSpPr>
          <p:nvPr/>
        </p:nvSpPr>
        <p:spPr bwMode="auto">
          <a:xfrm>
            <a:off x="26670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2" name="Line 25"/>
          <p:cNvSpPr>
            <a:spLocks noChangeShapeType="1"/>
          </p:cNvSpPr>
          <p:nvPr/>
        </p:nvSpPr>
        <p:spPr bwMode="auto">
          <a:xfrm flipH="1">
            <a:off x="2909888" y="19605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3" name="Line 26"/>
          <p:cNvSpPr>
            <a:spLocks noChangeShapeType="1"/>
          </p:cNvSpPr>
          <p:nvPr/>
        </p:nvSpPr>
        <p:spPr bwMode="auto">
          <a:xfrm>
            <a:off x="37338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4844" name="AutoShape 27"/>
          <p:cNvCxnSpPr>
            <a:cxnSpLocks noChangeShapeType="1"/>
            <a:stCxn id="34835" idx="5"/>
            <a:endCxn id="34835" idx="7"/>
          </p:cNvCxnSpPr>
          <p:nvPr/>
        </p:nvCxnSpPr>
        <p:spPr bwMode="auto">
          <a:xfrm rot="5400000" flipH="1" flipV="1">
            <a:off x="3880644" y="27805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45" name="Text Box 28"/>
          <p:cNvSpPr txBox="1">
            <a:spLocks noChangeArrowheads="1"/>
          </p:cNvSpPr>
          <p:nvPr/>
        </p:nvSpPr>
        <p:spPr bwMode="auto">
          <a:xfrm>
            <a:off x="1524000" y="12668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4846" name="Text Box 29"/>
          <p:cNvSpPr txBox="1">
            <a:spLocks noChangeArrowheads="1"/>
          </p:cNvSpPr>
          <p:nvPr/>
        </p:nvSpPr>
        <p:spPr bwMode="auto">
          <a:xfrm>
            <a:off x="2574925" y="1233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4847" name="Text Box 30"/>
          <p:cNvSpPr txBox="1">
            <a:spLocks noChangeArrowheads="1"/>
          </p:cNvSpPr>
          <p:nvPr/>
        </p:nvSpPr>
        <p:spPr bwMode="auto">
          <a:xfrm>
            <a:off x="3641725" y="12334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4848" name="Text Box 31"/>
          <p:cNvSpPr txBox="1">
            <a:spLocks noChangeArrowheads="1"/>
          </p:cNvSpPr>
          <p:nvPr/>
        </p:nvSpPr>
        <p:spPr bwMode="auto">
          <a:xfrm>
            <a:off x="1524000" y="2944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4849" name="Text Box 32"/>
          <p:cNvSpPr txBox="1">
            <a:spLocks noChangeArrowheads="1"/>
          </p:cNvSpPr>
          <p:nvPr/>
        </p:nvSpPr>
        <p:spPr bwMode="auto">
          <a:xfrm>
            <a:off x="2574925" y="2909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4850" name="Text Box 33"/>
          <p:cNvSpPr txBox="1">
            <a:spLocks noChangeArrowheads="1"/>
          </p:cNvSpPr>
          <p:nvPr/>
        </p:nvSpPr>
        <p:spPr bwMode="auto">
          <a:xfrm>
            <a:off x="3641725" y="29098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4851" name="Text Box 34"/>
          <p:cNvSpPr txBox="1">
            <a:spLocks noChangeArrowheads="1"/>
          </p:cNvSpPr>
          <p:nvPr/>
        </p:nvSpPr>
        <p:spPr bwMode="auto">
          <a:xfrm>
            <a:off x="1889125" y="19669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4852" name="Rectangle 35"/>
          <p:cNvSpPr>
            <a:spLocks noChangeArrowheads="1"/>
          </p:cNvSpPr>
          <p:nvPr/>
        </p:nvSpPr>
        <p:spPr bwMode="auto">
          <a:xfrm>
            <a:off x="6089650" y="268128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53" name="Rectangle 36"/>
          <p:cNvSpPr>
            <a:spLocks noChangeArrowheads="1"/>
          </p:cNvSpPr>
          <p:nvPr/>
        </p:nvSpPr>
        <p:spPr bwMode="auto">
          <a:xfrm>
            <a:off x="6075363" y="172243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54" name="Rectangle 37"/>
          <p:cNvSpPr>
            <a:spLocks noChangeArrowheads="1"/>
          </p:cNvSpPr>
          <p:nvPr/>
        </p:nvSpPr>
        <p:spPr bwMode="auto">
          <a:xfrm>
            <a:off x="6705600" y="19812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55" name="Oval 38"/>
          <p:cNvSpPr>
            <a:spLocks noChangeArrowheads="1"/>
          </p:cNvSpPr>
          <p:nvPr/>
        </p:nvSpPr>
        <p:spPr bwMode="auto">
          <a:xfrm>
            <a:off x="5410200" y="1600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1/</a:t>
            </a:r>
          </a:p>
        </p:txBody>
      </p:sp>
      <p:sp>
        <p:nvSpPr>
          <p:cNvPr id="34856" name="Oval 39"/>
          <p:cNvSpPr>
            <a:spLocks noChangeArrowheads="1"/>
          </p:cNvSpPr>
          <p:nvPr/>
        </p:nvSpPr>
        <p:spPr bwMode="auto">
          <a:xfrm>
            <a:off x="6477000" y="1600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2/</a:t>
            </a:r>
          </a:p>
        </p:txBody>
      </p:sp>
      <p:sp>
        <p:nvSpPr>
          <p:cNvPr id="34857" name="Oval 40"/>
          <p:cNvSpPr>
            <a:spLocks noChangeArrowheads="1"/>
          </p:cNvSpPr>
          <p:nvPr/>
        </p:nvSpPr>
        <p:spPr bwMode="auto">
          <a:xfrm>
            <a:off x="7543800" y="16002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58" name="Oval 41"/>
          <p:cNvSpPr>
            <a:spLocks noChangeArrowheads="1"/>
          </p:cNvSpPr>
          <p:nvPr/>
        </p:nvSpPr>
        <p:spPr bwMode="auto">
          <a:xfrm>
            <a:off x="5410200" y="25908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4859" name="Oval 42"/>
          <p:cNvSpPr>
            <a:spLocks noChangeArrowheads="1"/>
          </p:cNvSpPr>
          <p:nvPr/>
        </p:nvSpPr>
        <p:spPr bwMode="auto">
          <a:xfrm>
            <a:off x="6477000" y="2590800"/>
            <a:ext cx="685800" cy="381000"/>
          </a:xfrm>
          <a:prstGeom prst="ellipse">
            <a:avLst/>
          </a:prstGeom>
          <a:solidFill>
            <a:srgbClr val="C0C0C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3/</a:t>
            </a:r>
          </a:p>
        </p:txBody>
      </p:sp>
      <p:sp>
        <p:nvSpPr>
          <p:cNvPr id="34860" name="Oval 43"/>
          <p:cNvSpPr>
            <a:spLocks noChangeArrowheads="1"/>
          </p:cNvSpPr>
          <p:nvPr/>
        </p:nvSpPr>
        <p:spPr bwMode="auto">
          <a:xfrm>
            <a:off x="7543800" y="2590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61" name="Text Box 44"/>
          <p:cNvSpPr txBox="1">
            <a:spLocks noChangeArrowheads="1"/>
          </p:cNvSpPr>
          <p:nvPr/>
        </p:nvSpPr>
        <p:spPr bwMode="auto">
          <a:xfrm>
            <a:off x="4876800" y="12192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(f)</a:t>
            </a:r>
          </a:p>
        </p:txBody>
      </p:sp>
      <p:sp>
        <p:nvSpPr>
          <p:cNvPr id="34862" name="Line 45"/>
          <p:cNvSpPr>
            <a:spLocks noChangeShapeType="1"/>
          </p:cNvSpPr>
          <p:nvPr/>
        </p:nvSpPr>
        <p:spPr bwMode="auto">
          <a:xfrm>
            <a:off x="6110288" y="17954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3" name="Line 46"/>
          <p:cNvSpPr>
            <a:spLocks noChangeShapeType="1"/>
          </p:cNvSpPr>
          <p:nvPr/>
        </p:nvSpPr>
        <p:spPr bwMode="auto">
          <a:xfrm>
            <a:off x="57150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4" name="Line 47"/>
          <p:cNvSpPr>
            <a:spLocks noChangeShapeType="1"/>
          </p:cNvSpPr>
          <p:nvPr/>
        </p:nvSpPr>
        <p:spPr bwMode="auto">
          <a:xfrm flipV="1">
            <a:off x="5962650" y="19256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5" name="Line 48"/>
          <p:cNvSpPr>
            <a:spLocks noChangeShapeType="1"/>
          </p:cNvSpPr>
          <p:nvPr/>
        </p:nvSpPr>
        <p:spPr bwMode="auto">
          <a:xfrm flipH="1">
            <a:off x="6096000" y="2743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6" name="Line 49"/>
          <p:cNvSpPr>
            <a:spLocks noChangeShapeType="1"/>
          </p:cNvSpPr>
          <p:nvPr/>
        </p:nvSpPr>
        <p:spPr bwMode="auto">
          <a:xfrm>
            <a:off x="67818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7" name="Line 50"/>
          <p:cNvSpPr>
            <a:spLocks noChangeShapeType="1"/>
          </p:cNvSpPr>
          <p:nvPr/>
        </p:nvSpPr>
        <p:spPr bwMode="auto">
          <a:xfrm flipH="1">
            <a:off x="7024688" y="19605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68" name="Line 51"/>
          <p:cNvSpPr>
            <a:spLocks noChangeShapeType="1"/>
          </p:cNvSpPr>
          <p:nvPr/>
        </p:nvSpPr>
        <p:spPr bwMode="auto">
          <a:xfrm>
            <a:off x="78486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4869" name="AutoShape 52"/>
          <p:cNvCxnSpPr>
            <a:cxnSpLocks noChangeShapeType="1"/>
            <a:stCxn id="34860" idx="5"/>
            <a:endCxn id="34860" idx="7"/>
          </p:cNvCxnSpPr>
          <p:nvPr/>
        </p:nvCxnSpPr>
        <p:spPr bwMode="auto">
          <a:xfrm rot="5400000" flipH="1" flipV="1">
            <a:off x="7995444" y="27805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70" name="Text Box 53"/>
          <p:cNvSpPr txBox="1">
            <a:spLocks noChangeArrowheads="1"/>
          </p:cNvSpPr>
          <p:nvPr/>
        </p:nvSpPr>
        <p:spPr bwMode="auto">
          <a:xfrm>
            <a:off x="5638800" y="12668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4871" name="Text Box 54"/>
          <p:cNvSpPr txBox="1">
            <a:spLocks noChangeArrowheads="1"/>
          </p:cNvSpPr>
          <p:nvPr/>
        </p:nvSpPr>
        <p:spPr bwMode="auto">
          <a:xfrm>
            <a:off x="6689725" y="1233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4872" name="Text Box 55"/>
          <p:cNvSpPr txBox="1">
            <a:spLocks noChangeArrowheads="1"/>
          </p:cNvSpPr>
          <p:nvPr/>
        </p:nvSpPr>
        <p:spPr bwMode="auto">
          <a:xfrm>
            <a:off x="7756525" y="12334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4873" name="Text Box 56"/>
          <p:cNvSpPr txBox="1">
            <a:spLocks noChangeArrowheads="1"/>
          </p:cNvSpPr>
          <p:nvPr/>
        </p:nvSpPr>
        <p:spPr bwMode="auto">
          <a:xfrm>
            <a:off x="5638800" y="2944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4874" name="Text Box 57"/>
          <p:cNvSpPr txBox="1">
            <a:spLocks noChangeArrowheads="1"/>
          </p:cNvSpPr>
          <p:nvPr/>
        </p:nvSpPr>
        <p:spPr bwMode="auto">
          <a:xfrm>
            <a:off x="6689725" y="2909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4875" name="Text Box 58"/>
          <p:cNvSpPr txBox="1">
            <a:spLocks noChangeArrowheads="1"/>
          </p:cNvSpPr>
          <p:nvPr/>
        </p:nvSpPr>
        <p:spPr bwMode="auto">
          <a:xfrm>
            <a:off x="7756525" y="29098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4876" name="Text Box 59"/>
          <p:cNvSpPr txBox="1">
            <a:spLocks noChangeArrowheads="1"/>
          </p:cNvSpPr>
          <p:nvPr/>
        </p:nvSpPr>
        <p:spPr bwMode="auto">
          <a:xfrm>
            <a:off x="6003925" y="19669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4877" name="Oval 60"/>
          <p:cNvSpPr>
            <a:spLocks noChangeArrowheads="1"/>
          </p:cNvSpPr>
          <p:nvPr/>
        </p:nvSpPr>
        <p:spPr bwMode="auto">
          <a:xfrm>
            <a:off x="1524000" y="39624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1/</a:t>
            </a:r>
          </a:p>
        </p:txBody>
      </p:sp>
      <p:sp>
        <p:nvSpPr>
          <p:cNvPr id="34878" name="Oval 61"/>
          <p:cNvSpPr>
            <a:spLocks noChangeArrowheads="1"/>
          </p:cNvSpPr>
          <p:nvPr/>
        </p:nvSpPr>
        <p:spPr bwMode="auto">
          <a:xfrm>
            <a:off x="2590800" y="39624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2/</a:t>
            </a:r>
          </a:p>
        </p:txBody>
      </p:sp>
      <p:sp>
        <p:nvSpPr>
          <p:cNvPr id="34879" name="Oval 62"/>
          <p:cNvSpPr>
            <a:spLocks noChangeArrowheads="1"/>
          </p:cNvSpPr>
          <p:nvPr/>
        </p:nvSpPr>
        <p:spPr bwMode="auto">
          <a:xfrm>
            <a:off x="3657600" y="39624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80" name="Oval 63"/>
          <p:cNvSpPr>
            <a:spLocks noChangeArrowheads="1"/>
          </p:cNvSpPr>
          <p:nvPr/>
        </p:nvSpPr>
        <p:spPr bwMode="auto">
          <a:xfrm>
            <a:off x="1524000" y="49530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4881" name="Oval 64"/>
          <p:cNvSpPr>
            <a:spLocks noChangeArrowheads="1"/>
          </p:cNvSpPr>
          <p:nvPr/>
        </p:nvSpPr>
        <p:spPr bwMode="auto">
          <a:xfrm>
            <a:off x="2590800" y="4953000"/>
            <a:ext cx="685800" cy="3810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4882" name="Oval 65"/>
          <p:cNvSpPr>
            <a:spLocks noChangeArrowheads="1"/>
          </p:cNvSpPr>
          <p:nvPr/>
        </p:nvSpPr>
        <p:spPr bwMode="auto">
          <a:xfrm>
            <a:off x="3657600" y="49530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883" name="Text Box 66"/>
          <p:cNvSpPr txBox="1">
            <a:spLocks noChangeArrowheads="1"/>
          </p:cNvSpPr>
          <p:nvPr/>
        </p:nvSpPr>
        <p:spPr bwMode="auto">
          <a:xfrm>
            <a:off x="990600" y="35814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(g)</a:t>
            </a:r>
          </a:p>
        </p:txBody>
      </p:sp>
      <p:sp>
        <p:nvSpPr>
          <p:cNvPr id="34884" name="Line 67"/>
          <p:cNvSpPr>
            <a:spLocks noChangeShapeType="1"/>
          </p:cNvSpPr>
          <p:nvPr/>
        </p:nvSpPr>
        <p:spPr bwMode="auto">
          <a:xfrm>
            <a:off x="2224088" y="41576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85" name="Line 68"/>
          <p:cNvSpPr>
            <a:spLocks noChangeShapeType="1"/>
          </p:cNvSpPr>
          <p:nvPr/>
        </p:nvSpPr>
        <p:spPr bwMode="auto">
          <a:xfrm>
            <a:off x="1828800" y="43434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86" name="Line 69"/>
          <p:cNvSpPr>
            <a:spLocks noChangeShapeType="1"/>
          </p:cNvSpPr>
          <p:nvPr/>
        </p:nvSpPr>
        <p:spPr bwMode="auto">
          <a:xfrm flipV="1">
            <a:off x="2076450" y="42878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87" name="Line 70"/>
          <p:cNvSpPr>
            <a:spLocks noChangeShapeType="1"/>
          </p:cNvSpPr>
          <p:nvPr/>
        </p:nvSpPr>
        <p:spPr bwMode="auto">
          <a:xfrm flipH="1">
            <a:off x="2209800" y="51054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88" name="Line 71"/>
          <p:cNvSpPr>
            <a:spLocks noChangeShapeType="1"/>
          </p:cNvSpPr>
          <p:nvPr/>
        </p:nvSpPr>
        <p:spPr bwMode="auto">
          <a:xfrm>
            <a:off x="2895600" y="43434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89" name="Line 72"/>
          <p:cNvSpPr>
            <a:spLocks noChangeShapeType="1"/>
          </p:cNvSpPr>
          <p:nvPr/>
        </p:nvSpPr>
        <p:spPr bwMode="auto">
          <a:xfrm flipH="1">
            <a:off x="3138488" y="43227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90" name="Line 73"/>
          <p:cNvSpPr>
            <a:spLocks noChangeShapeType="1"/>
          </p:cNvSpPr>
          <p:nvPr/>
        </p:nvSpPr>
        <p:spPr bwMode="auto">
          <a:xfrm>
            <a:off x="3962400" y="43434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4891" name="AutoShape 74"/>
          <p:cNvCxnSpPr>
            <a:cxnSpLocks noChangeShapeType="1"/>
            <a:stCxn id="34882" idx="5"/>
            <a:endCxn id="34882" idx="7"/>
          </p:cNvCxnSpPr>
          <p:nvPr/>
        </p:nvCxnSpPr>
        <p:spPr bwMode="auto">
          <a:xfrm rot="5400000" flipH="1" flipV="1">
            <a:off x="4109244" y="51427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92" name="Text Box 75"/>
          <p:cNvSpPr txBox="1">
            <a:spLocks noChangeArrowheads="1"/>
          </p:cNvSpPr>
          <p:nvPr/>
        </p:nvSpPr>
        <p:spPr bwMode="auto">
          <a:xfrm>
            <a:off x="1752600" y="36290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4893" name="Text Box 76"/>
          <p:cNvSpPr txBox="1">
            <a:spLocks noChangeArrowheads="1"/>
          </p:cNvSpPr>
          <p:nvPr/>
        </p:nvSpPr>
        <p:spPr bwMode="auto">
          <a:xfrm>
            <a:off x="2803525" y="35956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4894" name="Text Box 77"/>
          <p:cNvSpPr txBox="1">
            <a:spLocks noChangeArrowheads="1"/>
          </p:cNvSpPr>
          <p:nvPr/>
        </p:nvSpPr>
        <p:spPr bwMode="auto">
          <a:xfrm>
            <a:off x="3870325" y="35956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4895" name="Text Box 78"/>
          <p:cNvSpPr txBox="1">
            <a:spLocks noChangeArrowheads="1"/>
          </p:cNvSpPr>
          <p:nvPr/>
        </p:nvSpPr>
        <p:spPr bwMode="auto">
          <a:xfrm>
            <a:off x="1752600" y="53070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4896" name="Text Box 79"/>
          <p:cNvSpPr txBox="1">
            <a:spLocks noChangeArrowheads="1"/>
          </p:cNvSpPr>
          <p:nvPr/>
        </p:nvSpPr>
        <p:spPr bwMode="auto">
          <a:xfrm>
            <a:off x="2803525" y="52720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4897" name="Text Box 80"/>
          <p:cNvSpPr txBox="1">
            <a:spLocks noChangeArrowheads="1"/>
          </p:cNvSpPr>
          <p:nvPr/>
        </p:nvSpPr>
        <p:spPr bwMode="auto">
          <a:xfrm>
            <a:off x="3870325" y="52720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4898" name="Text Box 81"/>
          <p:cNvSpPr txBox="1">
            <a:spLocks noChangeArrowheads="1"/>
          </p:cNvSpPr>
          <p:nvPr/>
        </p:nvSpPr>
        <p:spPr bwMode="auto">
          <a:xfrm>
            <a:off x="2117725" y="43291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4899" name="Oval 82"/>
          <p:cNvSpPr>
            <a:spLocks noChangeArrowheads="1"/>
          </p:cNvSpPr>
          <p:nvPr/>
        </p:nvSpPr>
        <p:spPr bwMode="auto">
          <a:xfrm>
            <a:off x="5562600" y="40386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1/</a:t>
            </a:r>
          </a:p>
        </p:txBody>
      </p:sp>
      <p:sp>
        <p:nvSpPr>
          <p:cNvPr id="34900" name="Oval 83"/>
          <p:cNvSpPr>
            <a:spLocks noChangeArrowheads="1"/>
          </p:cNvSpPr>
          <p:nvPr/>
        </p:nvSpPr>
        <p:spPr bwMode="auto">
          <a:xfrm>
            <a:off x="6629400" y="40386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2/7</a:t>
            </a:r>
          </a:p>
        </p:txBody>
      </p:sp>
      <p:sp>
        <p:nvSpPr>
          <p:cNvPr id="34901" name="Oval 84"/>
          <p:cNvSpPr>
            <a:spLocks noChangeArrowheads="1"/>
          </p:cNvSpPr>
          <p:nvPr/>
        </p:nvSpPr>
        <p:spPr bwMode="auto">
          <a:xfrm>
            <a:off x="7696200" y="40386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902" name="Oval 85"/>
          <p:cNvSpPr>
            <a:spLocks noChangeArrowheads="1"/>
          </p:cNvSpPr>
          <p:nvPr/>
        </p:nvSpPr>
        <p:spPr bwMode="auto">
          <a:xfrm>
            <a:off x="5562600" y="50292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4903" name="Oval 86"/>
          <p:cNvSpPr>
            <a:spLocks noChangeArrowheads="1"/>
          </p:cNvSpPr>
          <p:nvPr/>
        </p:nvSpPr>
        <p:spPr bwMode="auto">
          <a:xfrm>
            <a:off x="6629400" y="5029200"/>
            <a:ext cx="685800" cy="3810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4904" name="Oval 87"/>
          <p:cNvSpPr>
            <a:spLocks noChangeArrowheads="1"/>
          </p:cNvSpPr>
          <p:nvPr/>
        </p:nvSpPr>
        <p:spPr bwMode="auto">
          <a:xfrm>
            <a:off x="7696200" y="50292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4905" name="Text Box 88"/>
          <p:cNvSpPr txBox="1">
            <a:spLocks noChangeArrowheads="1"/>
          </p:cNvSpPr>
          <p:nvPr/>
        </p:nvSpPr>
        <p:spPr bwMode="auto">
          <a:xfrm>
            <a:off x="5029200" y="36576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(h)</a:t>
            </a:r>
          </a:p>
        </p:txBody>
      </p:sp>
      <p:sp>
        <p:nvSpPr>
          <p:cNvPr id="34906" name="Line 89"/>
          <p:cNvSpPr>
            <a:spLocks noChangeShapeType="1"/>
          </p:cNvSpPr>
          <p:nvPr/>
        </p:nvSpPr>
        <p:spPr bwMode="auto">
          <a:xfrm>
            <a:off x="6262688" y="42338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907" name="Line 90"/>
          <p:cNvSpPr>
            <a:spLocks noChangeShapeType="1"/>
          </p:cNvSpPr>
          <p:nvPr/>
        </p:nvSpPr>
        <p:spPr bwMode="auto">
          <a:xfrm>
            <a:off x="5867400" y="4419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908" name="Line 91"/>
          <p:cNvSpPr>
            <a:spLocks noChangeShapeType="1"/>
          </p:cNvSpPr>
          <p:nvPr/>
        </p:nvSpPr>
        <p:spPr bwMode="auto">
          <a:xfrm flipV="1">
            <a:off x="6115050" y="43640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909" name="Line 92"/>
          <p:cNvSpPr>
            <a:spLocks noChangeShapeType="1"/>
          </p:cNvSpPr>
          <p:nvPr/>
        </p:nvSpPr>
        <p:spPr bwMode="auto">
          <a:xfrm flipH="1">
            <a:off x="6248400" y="51816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910" name="Line 93"/>
          <p:cNvSpPr>
            <a:spLocks noChangeShapeType="1"/>
          </p:cNvSpPr>
          <p:nvPr/>
        </p:nvSpPr>
        <p:spPr bwMode="auto">
          <a:xfrm>
            <a:off x="6934200" y="4419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911" name="Line 94"/>
          <p:cNvSpPr>
            <a:spLocks noChangeShapeType="1"/>
          </p:cNvSpPr>
          <p:nvPr/>
        </p:nvSpPr>
        <p:spPr bwMode="auto">
          <a:xfrm flipH="1">
            <a:off x="7177088" y="43989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912" name="Line 95"/>
          <p:cNvSpPr>
            <a:spLocks noChangeShapeType="1"/>
          </p:cNvSpPr>
          <p:nvPr/>
        </p:nvSpPr>
        <p:spPr bwMode="auto">
          <a:xfrm>
            <a:off x="8001000" y="4419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4913" name="AutoShape 96"/>
          <p:cNvCxnSpPr>
            <a:cxnSpLocks noChangeShapeType="1"/>
            <a:stCxn id="34904" idx="5"/>
            <a:endCxn id="34904" idx="7"/>
          </p:cNvCxnSpPr>
          <p:nvPr/>
        </p:nvCxnSpPr>
        <p:spPr bwMode="auto">
          <a:xfrm rot="5400000" flipH="1" flipV="1">
            <a:off x="8147844" y="52189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914" name="Text Box 97"/>
          <p:cNvSpPr txBox="1">
            <a:spLocks noChangeArrowheads="1"/>
          </p:cNvSpPr>
          <p:nvPr/>
        </p:nvSpPr>
        <p:spPr bwMode="auto">
          <a:xfrm>
            <a:off x="5791200" y="37052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4915" name="Text Box 98"/>
          <p:cNvSpPr txBox="1">
            <a:spLocks noChangeArrowheads="1"/>
          </p:cNvSpPr>
          <p:nvPr/>
        </p:nvSpPr>
        <p:spPr bwMode="auto">
          <a:xfrm>
            <a:off x="6842125" y="3671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4916" name="Text Box 99"/>
          <p:cNvSpPr txBox="1">
            <a:spLocks noChangeArrowheads="1"/>
          </p:cNvSpPr>
          <p:nvPr/>
        </p:nvSpPr>
        <p:spPr bwMode="auto">
          <a:xfrm>
            <a:off x="7908925" y="36718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4917" name="Text Box 100"/>
          <p:cNvSpPr txBox="1">
            <a:spLocks noChangeArrowheads="1"/>
          </p:cNvSpPr>
          <p:nvPr/>
        </p:nvSpPr>
        <p:spPr bwMode="auto">
          <a:xfrm>
            <a:off x="5791200" y="53832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4918" name="Text Box 101"/>
          <p:cNvSpPr txBox="1">
            <a:spLocks noChangeArrowheads="1"/>
          </p:cNvSpPr>
          <p:nvPr/>
        </p:nvSpPr>
        <p:spPr bwMode="auto">
          <a:xfrm>
            <a:off x="6842125" y="53482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4919" name="Text Box 102"/>
          <p:cNvSpPr txBox="1">
            <a:spLocks noChangeArrowheads="1"/>
          </p:cNvSpPr>
          <p:nvPr/>
        </p:nvSpPr>
        <p:spPr bwMode="auto">
          <a:xfrm>
            <a:off x="7908925" y="53482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4920" name="Text Box 103"/>
          <p:cNvSpPr txBox="1">
            <a:spLocks noChangeArrowheads="1"/>
          </p:cNvSpPr>
          <p:nvPr/>
        </p:nvSpPr>
        <p:spPr bwMode="auto">
          <a:xfrm>
            <a:off x="6156325" y="44053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DFS</a:t>
            </a:r>
            <a:r>
              <a:rPr lang="zh-TW" altLang="en-US"/>
              <a:t>运作范例</a:t>
            </a:r>
          </a:p>
        </p:txBody>
      </p:sp>
      <p:sp>
        <p:nvSpPr>
          <p:cNvPr id="36869" name="Rectangle 203"/>
          <p:cNvSpPr>
            <a:spLocks noChangeArrowheads="1"/>
          </p:cNvSpPr>
          <p:nvPr/>
        </p:nvSpPr>
        <p:spPr bwMode="auto">
          <a:xfrm>
            <a:off x="6465888" y="5130800"/>
            <a:ext cx="444500" cy="128588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870" name="Rectangle 204"/>
          <p:cNvSpPr>
            <a:spLocks noChangeArrowheads="1"/>
          </p:cNvSpPr>
          <p:nvPr/>
        </p:nvSpPr>
        <p:spPr bwMode="auto">
          <a:xfrm>
            <a:off x="2343150" y="4981575"/>
            <a:ext cx="444500" cy="128588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871" name="Rectangle 205"/>
          <p:cNvSpPr>
            <a:spLocks noChangeArrowheads="1"/>
          </p:cNvSpPr>
          <p:nvPr/>
        </p:nvSpPr>
        <p:spPr bwMode="auto">
          <a:xfrm>
            <a:off x="6465888" y="4171950"/>
            <a:ext cx="444500" cy="128588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872" name="Rectangle 206"/>
          <p:cNvSpPr>
            <a:spLocks noChangeArrowheads="1"/>
          </p:cNvSpPr>
          <p:nvPr/>
        </p:nvSpPr>
        <p:spPr bwMode="auto">
          <a:xfrm>
            <a:off x="2327275" y="402113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873" name="Rectangle 207"/>
          <p:cNvSpPr>
            <a:spLocks noChangeArrowheads="1"/>
          </p:cNvSpPr>
          <p:nvPr/>
        </p:nvSpPr>
        <p:spPr bwMode="auto">
          <a:xfrm>
            <a:off x="7086600" y="44196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4" name="Rectangle 208"/>
          <p:cNvSpPr>
            <a:spLocks noChangeArrowheads="1"/>
          </p:cNvSpPr>
          <p:nvPr/>
        </p:nvSpPr>
        <p:spPr bwMode="auto">
          <a:xfrm>
            <a:off x="2971800" y="42672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5" name="Rectangle 209"/>
          <p:cNvSpPr>
            <a:spLocks noChangeArrowheads="1"/>
          </p:cNvSpPr>
          <p:nvPr/>
        </p:nvSpPr>
        <p:spPr bwMode="auto">
          <a:xfrm>
            <a:off x="2119313" y="2697163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876" name="Rectangle 210"/>
          <p:cNvSpPr>
            <a:spLocks noChangeArrowheads="1"/>
          </p:cNvSpPr>
          <p:nvPr/>
        </p:nvSpPr>
        <p:spPr bwMode="auto">
          <a:xfrm>
            <a:off x="2089150" y="1738313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877" name="Rectangle 211"/>
          <p:cNvSpPr>
            <a:spLocks noChangeArrowheads="1"/>
          </p:cNvSpPr>
          <p:nvPr/>
        </p:nvSpPr>
        <p:spPr bwMode="auto">
          <a:xfrm>
            <a:off x="2743200" y="19812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8" name="Oval 212"/>
          <p:cNvSpPr>
            <a:spLocks noChangeArrowheads="1"/>
          </p:cNvSpPr>
          <p:nvPr/>
        </p:nvSpPr>
        <p:spPr bwMode="auto">
          <a:xfrm>
            <a:off x="1447800" y="1600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1/</a:t>
            </a:r>
          </a:p>
        </p:txBody>
      </p:sp>
      <p:sp>
        <p:nvSpPr>
          <p:cNvPr id="36879" name="Oval 213"/>
          <p:cNvSpPr>
            <a:spLocks noChangeArrowheads="1"/>
          </p:cNvSpPr>
          <p:nvPr/>
        </p:nvSpPr>
        <p:spPr bwMode="auto">
          <a:xfrm>
            <a:off x="2514600" y="16002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2/7</a:t>
            </a:r>
          </a:p>
        </p:txBody>
      </p:sp>
      <p:sp>
        <p:nvSpPr>
          <p:cNvPr id="36880" name="Oval 214"/>
          <p:cNvSpPr>
            <a:spLocks noChangeArrowheads="1"/>
          </p:cNvSpPr>
          <p:nvPr/>
        </p:nvSpPr>
        <p:spPr bwMode="auto">
          <a:xfrm>
            <a:off x="3581400" y="16002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881" name="Oval 215"/>
          <p:cNvSpPr>
            <a:spLocks noChangeArrowheads="1"/>
          </p:cNvSpPr>
          <p:nvPr/>
        </p:nvSpPr>
        <p:spPr bwMode="auto">
          <a:xfrm>
            <a:off x="1447800" y="25908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6882" name="Oval 216"/>
          <p:cNvSpPr>
            <a:spLocks noChangeArrowheads="1"/>
          </p:cNvSpPr>
          <p:nvPr/>
        </p:nvSpPr>
        <p:spPr bwMode="auto">
          <a:xfrm>
            <a:off x="2514600" y="2590800"/>
            <a:ext cx="685800" cy="3810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6883" name="Oval 217"/>
          <p:cNvSpPr>
            <a:spLocks noChangeArrowheads="1"/>
          </p:cNvSpPr>
          <p:nvPr/>
        </p:nvSpPr>
        <p:spPr bwMode="auto">
          <a:xfrm>
            <a:off x="3581400" y="2590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884" name="Text Box 218"/>
          <p:cNvSpPr txBox="1">
            <a:spLocks noChangeArrowheads="1"/>
          </p:cNvSpPr>
          <p:nvPr/>
        </p:nvSpPr>
        <p:spPr bwMode="auto">
          <a:xfrm>
            <a:off x="914400" y="1219200"/>
            <a:ext cx="471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(i)</a:t>
            </a:r>
          </a:p>
        </p:txBody>
      </p:sp>
      <p:sp>
        <p:nvSpPr>
          <p:cNvPr id="36885" name="Line 219"/>
          <p:cNvSpPr>
            <a:spLocks noChangeShapeType="1"/>
          </p:cNvSpPr>
          <p:nvPr/>
        </p:nvSpPr>
        <p:spPr bwMode="auto">
          <a:xfrm>
            <a:off x="2147888" y="17954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6" name="Line 220"/>
          <p:cNvSpPr>
            <a:spLocks noChangeShapeType="1"/>
          </p:cNvSpPr>
          <p:nvPr/>
        </p:nvSpPr>
        <p:spPr bwMode="auto">
          <a:xfrm>
            <a:off x="17526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7" name="Line 221"/>
          <p:cNvSpPr>
            <a:spLocks noChangeShapeType="1"/>
          </p:cNvSpPr>
          <p:nvPr/>
        </p:nvSpPr>
        <p:spPr bwMode="auto">
          <a:xfrm flipV="1">
            <a:off x="2000250" y="19256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8" name="Line 222"/>
          <p:cNvSpPr>
            <a:spLocks noChangeShapeType="1"/>
          </p:cNvSpPr>
          <p:nvPr/>
        </p:nvSpPr>
        <p:spPr bwMode="auto">
          <a:xfrm flipH="1">
            <a:off x="2133600" y="2743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9" name="Line 223"/>
          <p:cNvSpPr>
            <a:spLocks noChangeShapeType="1"/>
          </p:cNvSpPr>
          <p:nvPr/>
        </p:nvSpPr>
        <p:spPr bwMode="auto">
          <a:xfrm>
            <a:off x="28194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90" name="Line 224"/>
          <p:cNvSpPr>
            <a:spLocks noChangeShapeType="1"/>
          </p:cNvSpPr>
          <p:nvPr/>
        </p:nvSpPr>
        <p:spPr bwMode="auto">
          <a:xfrm flipH="1">
            <a:off x="3062288" y="19605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91" name="Line 225"/>
          <p:cNvSpPr>
            <a:spLocks noChangeShapeType="1"/>
          </p:cNvSpPr>
          <p:nvPr/>
        </p:nvSpPr>
        <p:spPr bwMode="auto">
          <a:xfrm>
            <a:off x="38862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6892" name="AutoShape 226"/>
          <p:cNvCxnSpPr>
            <a:cxnSpLocks noChangeShapeType="1"/>
            <a:stCxn id="36883" idx="5"/>
            <a:endCxn id="36883" idx="7"/>
          </p:cNvCxnSpPr>
          <p:nvPr/>
        </p:nvCxnSpPr>
        <p:spPr bwMode="auto">
          <a:xfrm rot="5400000" flipH="1" flipV="1">
            <a:off x="4033044" y="27805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93" name="Text Box 227"/>
          <p:cNvSpPr txBox="1">
            <a:spLocks noChangeArrowheads="1"/>
          </p:cNvSpPr>
          <p:nvPr/>
        </p:nvSpPr>
        <p:spPr bwMode="auto">
          <a:xfrm>
            <a:off x="1676400" y="12668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6894" name="Text Box 228"/>
          <p:cNvSpPr txBox="1">
            <a:spLocks noChangeArrowheads="1"/>
          </p:cNvSpPr>
          <p:nvPr/>
        </p:nvSpPr>
        <p:spPr bwMode="auto">
          <a:xfrm>
            <a:off x="2727325" y="1233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6895" name="Text Box 229"/>
          <p:cNvSpPr txBox="1">
            <a:spLocks noChangeArrowheads="1"/>
          </p:cNvSpPr>
          <p:nvPr/>
        </p:nvSpPr>
        <p:spPr bwMode="auto">
          <a:xfrm>
            <a:off x="3794125" y="12334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6896" name="Text Box 230"/>
          <p:cNvSpPr txBox="1">
            <a:spLocks noChangeArrowheads="1"/>
          </p:cNvSpPr>
          <p:nvPr/>
        </p:nvSpPr>
        <p:spPr bwMode="auto">
          <a:xfrm>
            <a:off x="1676400" y="2944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6897" name="Text Box 231"/>
          <p:cNvSpPr txBox="1">
            <a:spLocks noChangeArrowheads="1"/>
          </p:cNvSpPr>
          <p:nvPr/>
        </p:nvSpPr>
        <p:spPr bwMode="auto">
          <a:xfrm>
            <a:off x="2727325" y="2909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6898" name="Text Box 232"/>
          <p:cNvSpPr txBox="1">
            <a:spLocks noChangeArrowheads="1"/>
          </p:cNvSpPr>
          <p:nvPr/>
        </p:nvSpPr>
        <p:spPr bwMode="auto">
          <a:xfrm>
            <a:off x="3794125" y="29098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6899" name="Text Box 233"/>
          <p:cNvSpPr txBox="1">
            <a:spLocks noChangeArrowheads="1"/>
          </p:cNvSpPr>
          <p:nvPr/>
        </p:nvSpPr>
        <p:spPr bwMode="auto">
          <a:xfrm>
            <a:off x="2041525" y="19669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6900" name="Text Box 234"/>
          <p:cNvSpPr txBox="1">
            <a:spLocks noChangeArrowheads="1"/>
          </p:cNvSpPr>
          <p:nvPr/>
        </p:nvSpPr>
        <p:spPr bwMode="auto">
          <a:xfrm>
            <a:off x="1447800" y="20574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6901" name="Rectangle 235"/>
          <p:cNvSpPr>
            <a:spLocks noChangeArrowheads="1"/>
          </p:cNvSpPr>
          <p:nvPr/>
        </p:nvSpPr>
        <p:spPr bwMode="auto">
          <a:xfrm>
            <a:off x="6226175" y="275748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902" name="Rectangle 236"/>
          <p:cNvSpPr>
            <a:spLocks noChangeArrowheads="1"/>
          </p:cNvSpPr>
          <p:nvPr/>
        </p:nvSpPr>
        <p:spPr bwMode="auto">
          <a:xfrm>
            <a:off x="6224588" y="179863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903" name="Rectangle 237"/>
          <p:cNvSpPr>
            <a:spLocks noChangeArrowheads="1"/>
          </p:cNvSpPr>
          <p:nvPr/>
        </p:nvSpPr>
        <p:spPr bwMode="auto">
          <a:xfrm>
            <a:off x="6858000" y="20574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904" name="Oval 238"/>
          <p:cNvSpPr>
            <a:spLocks noChangeArrowheads="1"/>
          </p:cNvSpPr>
          <p:nvPr/>
        </p:nvSpPr>
        <p:spPr bwMode="auto">
          <a:xfrm>
            <a:off x="5562600" y="16764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1/8</a:t>
            </a:r>
          </a:p>
        </p:txBody>
      </p:sp>
      <p:sp>
        <p:nvSpPr>
          <p:cNvPr id="36905" name="Oval 239"/>
          <p:cNvSpPr>
            <a:spLocks noChangeArrowheads="1"/>
          </p:cNvSpPr>
          <p:nvPr/>
        </p:nvSpPr>
        <p:spPr bwMode="auto">
          <a:xfrm>
            <a:off x="6629400" y="16764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2/7</a:t>
            </a:r>
          </a:p>
        </p:txBody>
      </p:sp>
      <p:sp>
        <p:nvSpPr>
          <p:cNvPr id="36906" name="Oval 240"/>
          <p:cNvSpPr>
            <a:spLocks noChangeArrowheads="1"/>
          </p:cNvSpPr>
          <p:nvPr/>
        </p:nvSpPr>
        <p:spPr bwMode="auto">
          <a:xfrm>
            <a:off x="7696200" y="16764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907" name="Oval 241"/>
          <p:cNvSpPr>
            <a:spLocks noChangeArrowheads="1"/>
          </p:cNvSpPr>
          <p:nvPr/>
        </p:nvSpPr>
        <p:spPr bwMode="auto">
          <a:xfrm>
            <a:off x="5562600" y="26670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6908" name="Oval 242"/>
          <p:cNvSpPr>
            <a:spLocks noChangeArrowheads="1"/>
          </p:cNvSpPr>
          <p:nvPr/>
        </p:nvSpPr>
        <p:spPr bwMode="auto">
          <a:xfrm>
            <a:off x="6629400" y="2667000"/>
            <a:ext cx="685800" cy="3810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6909" name="Oval 243"/>
          <p:cNvSpPr>
            <a:spLocks noChangeArrowheads="1"/>
          </p:cNvSpPr>
          <p:nvPr/>
        </p:nvSpPr>
        <p:spPr bwMode="auto">
          <a:xfrm>
            <a:off x="7696200" y="26670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910" name="Text Box 244"/>
          <p:cNvSpPr txBox="1">
            <a:spLocks noChangeArrowheads="1"/>
          </p:cNvSpPr>
          <p:nvPr/>
        </p:nvSpPr>
        <p:spPr bwMode="auto">
          <a:xfrm>
            <a:off x="5029200" y="1295400"/>
            <a:ext cx="471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(j)</a:t>
            </a:r>
          </a:p>
        </p:txBody>
      </p:sp>
      <p:sp>
        <p:nvSpPr>
          <p:cNvPr id="36911" name="Line 245"/>
          <p:cNvSpPr>
            <a:spLocks noChangeShapeType="1"/>
          </p:cNvSpPr>
          <p:nvPr/>
        </p:nvSpPr>
        <p:spPr bwMode="auto">
          <a:xfrm>
            <a:off x="6262688" y="18716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12" name="Line 246"/>
          <p:cNvSpPr>
            <a:spLocks noChangeShapeType="1"/>
          </p:cNvSpPr>
          <p:nvPr/>
        </p:nvSpPr>
        <p:spPr bwMode="auto">
          <a:xfrm>
            <a:off x="5867400" y="20574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13" name="Line 247"/>
          <p:cNvSpPr>
            <a:spLocks noChangeShapeType="1"/>
          </p:cNvSpPr>
          <p:nvPr/>
        </p:nvSpPr>
        <p:spPr bwMode="auto">
          <a:xfrm flipV="1">
            <a:off x="6115050" y="20018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14" name="Line 248"/>
          <p:cNvSpPr>
            <a:spLocks noChangeShapeType="1"/>
          </p:cNvSpPr>
          <p:nvPr/>
        </p:nvSpPr>
        <p:spPr bwMode="auto">
          <a:xfrm flipH="1">
            <a:off x="6248400" y="28194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15" name="Line 249"/>
          <p:cNvSpPr>
            <a:spLocks noChangeShapeType="1"/>
          </p:cNvSpPr>
          <p:nvPr/>
        </p:nvSpPr>
        <p:spPr bwMode="auto">
          <a:xfrm>
            <a:off x="6934200" y="20574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16" name="Line 250"/>
          <p:cNvSpPr>
            <a:spLocks noChangeShapeType="1"/>
          </p:cNvSpPr>
          <p:nvPr/>
        </p:nvSpPr>
        <p:spPr bwMode="auto">
          <a:xfrm flipH="1">
            <a:off x="7177088" y="20367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17" name="Line 251"/>
          <p:cNvSpPr>
            <a:spLocks noChangeShapeType="1"/>
          </p:cNvSpPr>
          <p:nvPr/>
        </p:nvSpPr>
        <p:spPr bwMode="auto">
          <a:xfrm>
            <a:off x="8001000" y="20574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6918" name="AutoShape 252"/>
          <p:cNvCxnSpPr>
            <a:cxnSpLocks noChangeShapeType="1"/>
            <a:stCxn id="36909" idx="5"/>
            <a:endCxn id="36909" idx="7"/>
          </p:cNvCxnSpPr>
          <p:nvPr/>
        </p:nvCxnSpPr>
        <p:spPr bwMode="auto">
          <a:xfrm rot="5400000" flipH="1" flipV="1">
            <a:off x="8147844" y="28567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919" name="Text Box 253"/>
          <p:cNvSpPr txBox="1">
            <a:spLocks noChangeArrowheads="1"/>
          </p:cNvSpPr>
          <p:nvPr/>
        </p:nvSpPr>
        <p:spPr bwMode="auto">
          <a:xfrm>
            <a:off x="5791200" y="13430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6920" name="Text Box 254"/>
          <p:cNvSpPr txBox="1">
            <a:spLocks noChangeArrowheads="1"/>
          </p:cNvSpPr>
          <p:nvPr/>
        </p:nvSpPr>
        <p:spPr bwMode="auto">
          <a:xfrm>
            <a:off x="6842125" y="13096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6921" name="Text Box 255"/>
          <p:cNvSpPr txBox="1">
            <a:spLocks noChangeArrowheads="1"/>
          </p:cNvSpPr>
          <p:nvPr/>
        </p:nvSpPr>
        <p:spPr bwMode="auto">
          <a:xfrm>
            <a:off x="7908925" y="13096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6922" name="Text Box 256"/>
          <p:cNvSpPr txBox="1">
            <a:spLocks noChangeArrowheads="1"/>
          </p:cNvSpPr>
          <p:nvPr/>
        </p:nvSpPr>
        <p:spPr bwMode="auto">
          <a:xfrm>
            <a:off x="5791200" y="30210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6923" name="Text Box 257"/>
          <p:cNvSpPr txBox="1">
            <a:spLocks noChangeArrowheads="1"/>
          </p:cNvSpPr>
          <p:nvPr/>
        </p:nvSpPr>
        <p:spPr bwMode="auto">
          <a:xfrm>
            <a:off x="6842125" y="29860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6924" name="Text Box 258"/>
          <p:cNvSpPr txBox="1">
            <a:spLocks noChangeArrowheads="1"/>
          </p:cNvSpPr>
          <p:nvPr/>
        </p:nvSpPr>
        <p:spPr bwMode="auto">
          <a:xfrm>
            <a:off x="7908925" y="29860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6925" name="Text Box 259"/>
          <p:cNvSpPr txBox="1">
            <a:spLocks noChangeArrowheads="1"/>
          </p:cNvSpPr>
          <p:nvPr/>
        </p:nvSpPr>
        <p:spPr bwMode="auto">
          <a:xfrm>
            <a:off x="6156325" y="20431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6926" name="Text Box 260"/>
          <p:cNvSpPr txBox="1">
            <a:spLocks noChangeArrowheads="1"/>
          </p:cNvSpPr>
          <p:nvPr/>
        </p:nvSpPr>
        <p:spPr bwMode="auto">
          <a:xfrm>
            <a:off x="5562600" y="21336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6927" name="Oval 261"/>
          <p:cNvSpPr>
            <a:spLocks noChangeArrowheads="1"/>
          </p:cNvSpPr>
          <p:nvPr/>
        </p:nvSpPr>
        <p:spPr bwMode="auto">
          <a:xfrm>
            <a:off x="1676400" y="38862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1/8</a:t>
            </a:r>
          </a:p>
        </p:txBody>
      </p:sp>
      <p:sp>
        <p:nvSpPr>
          <p:cNvPr id="36928" name="Oval 262"/>
          <p:cNvSpPr>
            <a:spLocks noChangeArrowheads="1"/>
          </p:cNvSpPr>
          <p:nvPr/>
        </p:nvSpPr>
        <p:spPr bwMode="auto">
          <a:xfrm>
            <a:off x="2743200" y="38862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2/7</a:t>
            </a:r>
          </a:p>
        </p:txBody>
      </p:sp>
      <p:sp>
        <p:nvSpPr>
          <p:cNvPr id="36929" name="Oval 263"/>
          <p:cNvSpPr>
            <a:spLocks noChangeArrowheads="1"/>
          </p:cNvSpPr>
          <p:nvPr/>
        </p:nvSpPr>
        <p:spPr bwMode="auto">
          <a:xfrm>
            <a:off x="3810000" y="3886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9/</a:t>
            </a:r>
          </a:p>
        </p:txBody>
      </p:sp>
      <p:sp>
        <p:nvSpPr>
          <p:cNvPr id="36930" name="Oval 264"/>
          <p:cNvSpPr>
            <a:spLocks noChangeArrowheads="1"/>
          </p:cNvSpPr>
          <p:nvPr/>
        </p:nvSpPr>
        <p:spPr bwMode="auto">
          <a:xfrm>
            <a:off x="1676400" y="48768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6931" name="Oval 265"/>
          <p:cNvSpPr>
            <a:spLocks noChangeArrowheads="1"/>
          </p:cNvSpPr>
          <p:nvPr/>
        </p:nvSpPr>
        <p:spPr bwMode="auto">
          <a:xfrm>
            <a:off x="2743200" y="4876800"/>
            <a:ext cx="685800" cy="3810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6932" name="Oval 266"/>
          <p:cNvSpPr>
            <a:spLocks noChangeArrowheads="1"/>
          </p:cNvSpPr>
          <p:nvPr/>
        </p:nvSpPr>
        <p:spPr bwMode="auto">
          <a:xfrm>
            <a:off x="3810000" y="48768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933" name="Text Box 267"/>
          <p:cNvSpPr txBox="1">
            <a:spLocks noChangeArrowheads="1"/>
          </p:cNvSpPr>
          <p:nvPr/>
        </p:nvSpPr>
        <p:spPr bwMode="auto">
          <a:xfrm>
            <a:off x="1143000" y="35052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(k)</a:t>
            </a:r>
          </a:p>
        </p:txBody>
      </p:sp>
      <p:sp>
        <p:nvSpPr>
          <p:cNvPr id="36934" name="Line 268"/>
          <p:cNvSpPr>
            <a:spLocks noChangeShapeType="1"/>
          </p:cNvSpPr>
          <p:nvPr/>
        </p:nvSpPr>
        <p:spPr bwMode="auto">
          <a:xfrm>
            <a:off x="2376488" y="40814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35" name="Line 269"/>
          <p:cNvSpPr>
            <a:spLocks noChangeShapeType="1"/>
          </p:cNvSpPr>
          <p:nvPr/>
        </p:nvSpPr>
        <p:spPr bwMode="auto">
          <a:xfrm>
            <a:off x="1981200" y="4267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36" name="Line 270"/>
          <p:cNvSpPr>
            <a:spLocks noChangeShapeType="1"/>
          </p:cNvSpPr>
          <p:nvPr/>
        </p:nvSpPr>
        <p:spPr bwMode="auto">
          <a:xfrm flipV="1">
            <a:off x="2228850" y="42116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37" name="Line 271"/>
          <p:cNvSpPr>
            <a:spLocks noChangeShapeType="1"/>
          </p:cNvSpPr>
          <p:nvPr/>
        </p:nvSpPr>
        <p:spPr bwMode="auto">
          <a:xfrm flipH="1">
            <a:off x="2362200" y="5029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38" name="Line 272"/>
          <p:cNvSpPr>
            <a:spLocks noChangeShapeType="1"/>
          </p:cNvSpPr>
          <p:nvPr/>
        </p:nvSpPr>
        <p:spPr bwMode="auto">
          <a:xfrm>
            <a:off x="3048000" y="4267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39" name="Line 273"/>
          <p:cNvSpPr>
            <a:spLocks noChangeShapeType="1"/>
          </p:cNvSpPr>
          <p:nvPr/>
        </p:nvSpPr>
        <p:spPr bwMode="auto">
          <a:xfrm flipH="1">
            <a:off x="3290888" y="42465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40" name="Line 274"/>
          <p:cNvSpPr>
            <a:spLocks noChangeShapeType="1"/>
          </p:cNvSpPr>
          <p:nvPr/>
        </p:nvSpPr>
        <p:spPr bwMode="auto">
          <a:xfrm>
            <a:off x="4114800" y="4267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6941" name="AutoShape 275"/>
          <p:cNvCxnSpPr>
            <a:cxnSpLocks noChangeShapeType="1"/>
            <a:stCxn id="36932" idx="5"/>
            <a:endCxn id="36932" idx="7"/>
          </p:cNvCxnSpPr>
          <p:nvPr/>
        </p:nvCxnSpPr>
        <p:spPr bwMode="auto">
          <a:xfrm rot="5400000" flipH="1" flipV="1">
            <a:off x="4261644" y="50665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942" name="Text Box 276"/>
          <p:cNvSpPr txBox="1">
            <a:spLocks noChangeArrowheads="1"/>
          </p:cNvSpPr>
          <p:nvPr/>
        </p:nvSpPr>
        <p:spPr bwMode="auto">
          <a:xfrm>
            <a:off x="1905000" y="35528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6943" name="Text Box 277"/>
          <p:cNvSpPr txBox="1">
            <a:spLocks noChangeArrowheads="1"/>
          </p:cNvSpPr>
          <p:nvPr/>
        </p:nvSpPr>
        <p:spPr bwMode="auto">
          <a:xfrm>
            <a:off x="2955925" y="3519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6944" name="Text Box 278"/>
          <p:cNvSpPr txBox="1">
            <a:spLocks noChangeArrowheads="1"/>
          </p:cNvSpPr>
          <p:nvPr/>
        </p:nvSpPr>
        <p:spPr bwMode="auto">
          <a:xfrm>
            <a:off x="4022725" y="35194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6945" name="Text Box 279"/>
          <p:cNvSpPr txBox="1">
            <a:spLocks noChangeArrowheads="1"/>
          </p:cNvSpPr>
          <p:nvPr/>
        </p:nvSpPr>
        <p:spPr bwMode="auto">
          <a:xfrm>
            <a:off x="1905000" y="5230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6946" name="Text Box 280"/>
          <p:cNvSpPr txBox="1">
            <a:spLocks noChangeArrowheads="1"/>
          </p:cNvSpPr>
          <p:nvPr/>
        </p:nvSpPr>
        <p:spPr bwMode="auto">
          <a:xfrm>
            <a:off x="2955925" y="5195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6947" name="Text Box 281"/>
          <p:cNvSpPr txBox="1">
            <a:spLocks noChangeArrowheads="1"/>
          </p:cNvSpPr>
          <p:nvPr/>
        </p:nvSpPr>
        <p:spPr bwMode="auto">
          <a:xfrm>
            <a:off x="4022725" y="51958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6948" name="Text Box 282"/>
          <p:cNvSpPr txBox="1">
            <a:spLocks noChangeArrowheads="1"/>
          </p:cNvSpPr>
          <p:nvPr/>
        </p:nvSpPr>
        <p:spPr bwMode="auto">
          <a:xfrm>
            <a:off x="2270125" y="42529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6949" name="Text Box 283"/>
          <p:cNvSpPr txBox="1">
            <a:spLocks noChangeArrowheads="1"/>
          </p:cNvSpPr>
          <p:nvPr/>
        </p:nvSpPr>
        <p:spPr bwMode="auto">
          <a:xfrm>
            <a:off x="1676400" y="43434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6950" name="Oval 284"/>
          <p:cNvSpPr>
            <a:spLocks noChangeArrowheads="1"/>
          </p:cNvSpPr>
          <p:nvPr/>
        </p:nvSpPr>
        <p:spPr bwMode="auto">
          <a:xfrm>
            <a:off x="5791200" y="40386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1/8</a:t>
            </a:r>
          </a:p>
        </p:txBody>
      </p:sp>
      <p:sp>
        <p:nvSpPr>
          <p:cNvPr id="36951" name="Oval 285"/>
          <p:cNvSpPr>
            <a:spLocks noChangeArrowheads="1"/>
          </p:cNvSpPr>
          <p:nvPr/>
        </p:nvSpPr>
        <p:spPr bwMode="auto">
          <a:xfrm>
            <a:off x="6858000" y="40386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2/7</a:t>
            </a:r>
          </a:p>
        </p:txBody>
      </p:sp>
      <p:sp>
        <p:nvSpPr>
          <p:cNvPr id="36952" name="Oval 286"/>
          <p:cNvSpPr>
            <a:spLocks noChangeArrowheads="1"/>
          </p:cNvSpPr>
          <p:nvPr/>
        </p:nvSpPr>
        <p:spPr bwMode="auto">
          <a:xfrm>
            <a:off x="7924800" y="40386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9/</a:t>
            </a:r>
          </a:p>
        </p:txBody>
      </p:sp>
      <p:sp>
        <p:nvSpPr>
          <p:cNvPr id="36953" name="Oval 287"/>
          <p:cNvSpPr>
            <a:spLocks noChangeArrowheads="1"/>
          </p:cNvSpPr>
          <p:nvPr/>
        </p:nvSpPr>
        <p:spPr bwMode="auto">
          <a:xfrm>
            <a:off x="5791200" y="5029200"/>
            <a:ext cx="685800" cy="3810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6954" name="Oval 288"/>
          <p:cNvSpPr>
            <a:spLocks noChangeArrowheads="1"/>
          </p:cNvSpPr>
          <p:nvPr/>
        </p:nvSpPr>
        <p:spPr bwMode="auto">
          <a:xfrm>
            <a:off x="6858000" y="5029200"/>
            <a:ext cx="685800" cy="3810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6955" name="Oval 289"/>
          <p:cNvSpPr>
            <a:spLocks noChangeArrowheads="1"/>
          </p:cNvSpPr>
          <p:nvPr/>
        </p:nvSpPr>
        <p:spPr bwMode="auto">
          <a:xfrm>
            <a:off x="7924800" y="5029200"/>
            <a:ext cx="6858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956" name="Text Box 290"/>
          <p:cNvSpPr txBox="1">
            <a:spLocks noChangeArrowheads="1"/>
          </p:cNvSpPr>
          <p:nvPr/>
        </p:nvSpPr>
        <p:spPr bwMode="auto">
          <a:xfrm>
            <a:off x="5257800" y="3657600"/>
            <a:ext cx="471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(l)</a:t>
            </a:r>
          </a:p>
        </p:txBody>
      </p:sp>
      <p:sp>
        <p:nvSpPr>
          <p:cNvPr id="36957" name="Line 291"/>
          <p:cNvSpPr>
            <a:spLocks noChangeShapeType="1"/>
          </p:cNvSpPr>
          <p:nvPr/>
        </p:nvSpPr>
        <p:spPr bwMode="auto">
          <a:xfrm>
            <a:off x="6491288" y="42338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58" name="Line 292"/>
          <p:cNvSpPr>
            <a:spLocks noChangeShapeType="1"/>
          </p:cNvSpPr>
          <p:nvPr/>
        </p:nvSpPr>
        <p:spPr bwMode="auto">
          <a:xfrm>
            <a:off x="6096000" y="4419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59" name="Line 293"/>
          <p:cNvSpPr>
            <a:spLocks noChangeShapeType="1"/>
          </p:cNvSpPr>
          <p:nvPr/>
        </p:nvSpPr>
        <p:spPr bwMode="auto">
          <a:xfrm flipV="1">
            <a:off x="6343650" y="43640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60" name="Line 294"/>
          <p:cNvSpPr>
            <a:spLocks noChangeShapeType="1"/>
          </p:cNvSpPr>
          <p:nvPr/>
        </p:nvSpPr>
        <p:spPr bwMode="auto">
          <a:xfrm flipH="1">
            <a:off x="6477000" y="51816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61" name="Line 295"/>
          <p:cNvSpPr>
            <a:spLocks noChangeShapeType="1"/>
          </p:cNvSpPr>
          <p:nvPr/>
        </p:nvSpPr>
        <p:spPr bwMode="auto">
          <a:xfrm>
            <a:off x="7162800" y="4419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62" name="Line 296"/>
          <p:cNvSpPr>
            <a:spLocks noChangeShapeType="1"/>
          </p:cNvSpPr>
          <p:nvPr/>
        </p:nvSpPr>
        <p:spPr bwMode="auto">
          <a:xfrm flipH="1">
            <a:off x="7405688" y="43989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963" name="Line 297"/>
          <p:cNvSpPr>
            <a:spLocks noChangeShapeType="1"/>
          </p:cNvSpPr>
          <p:nvPr/>
        </p:nvSpPr>
        <p:spPr bwMode="auto">
          <a:xfrm>
            <a:off x="8229600" y="44196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6964" name="AutoShape 298"/>
          <p:cNvCxnSpPr>
            <a:cxnSpLocks noChangeShapeType="1"/>
            <a:stCxn id="36955" idx="5"/>
            <a:endCxn id="36955" idx="7"/>
          </p:cNvCxnSpPr>
          <p:nvPr/>
        </p:nvCxnSpPr>
        <p:spPr bwMode="auto">
          <a:xfrm rot="5400000" flipH="1" flipV="1">
            <a:off x="8376444" y="52189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965" name="Text Box 299"/>
          <p:cNvSpPr txBox="1">
            <a:spLocks noChangeArrowheads="1"/>
          </p:cNvSpPr>
          <p:nvPr/>
        </p:nvSpPr>
        <p:spPr bwMode="auto">
          <a:xfrm>
            <a:off x="6019800" y="37052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6966" name="Text Box 300"/>
          <p:cNvSpPr txBox="1">
            <a:spLocks noChangeArrowheads="1"/>
          </p:cNvSpPr>
          <p:nvPr/>
        </p:nvSpPr>
        <p:spPr bwMode="auto">
          <a:xfrm>
            <a:off x="7070725" y="3671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6967" name="Text Box 301"/>
          <p:cNvSpPr txBox="1">
            <a:spLocks noChangeArrowheads="1"/>
          </p:cNvSpPr>
          <p:nvPr/>
        </p:nvSpPr>
        <p:spPr bwMode="auto">
          <a:xfrm>
            <a:off x="8137525" y="36718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6968" name="Text Box 302"/>
          <p:cNvSpPr txBox="1">
            <a:spLocks noChangeArrowheads="1"/>
          </p:cNvSpPr>
          <p:nvPr/>
        </p:nvSpPr>
        <p:spPr bwMode="auto">
          <a:xfrm>
            <a:off x="6019800" y="53832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6969" name="Text Box 303"/>
          <p:cNvSpPr txBox="1">
            <a:spLocks noChangeArrowheads="1"/>
          </p:cNvSpPr>
          <p:nvPr/>
        </p:nvSpPr>
        <p:spPr bwMode="auto">
          <a:xfrm>
            <a:off x="7070725" y="53482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6970" name="Text Box 304"/>
          <p:cNvSpPr txBox="1">
            <a:spLocks noChangeArrowheads="1"/>
          </p:cNvSpPr>
          <p:nvPr/>
        </p:nvSpPr>
        <p:spPr bwMode="auto">
          <a:xfrm>
            <a:off x="8137525" y="53482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6971" name="Text Box 305"/>
          <p:cNvSpPr txBox="1">
            <a:spLocks noChangeArrowheads="1"/>
          </p:cNvSpPr>
          <p:nvPr/>
        </p:nvSpPr>
        <p:spPr bwMode="auto">
          <a:xfrm>
            <a:off x="6384925" y="44053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6972" name="Text Box 306"/>
          <p:cNvSpPr txBox="1">
            <a:spLocks noChangeArrowheads="1"/>
          </p:cNvSpPr>
          <p:nvPr/>
        </p:nvSpPr>
        <p:spPr bwMode="auto">
          <a:xfrm>
            <a:off x="5791200" y="44958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6973" name="Text Box 307"/>
          <p:cNvSpPr txBox="1">
            <a:spLocks noChangeArrowheads="1"/>
          </p:cNvSpPr>
          <p:nvPr/>
        </p:nvSpPr>
        <p:spPr bwMode="auto">
          <a:xfrm>
            <a:off x="7467600" y="44196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C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DFS</a:t>
            </a:r>
            <a:r>
              <a:rPr lang="zh-TW" altLang="en-US"/>
              <a:t>运作范例</a:t>
            </a:r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6224588" y="4891088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8918" name="Rectangle 5"/>
          <p:cNvSpPr>
            <a:spLocks noChangeArrowheads="1"/>
          </p:cNvSpPr>
          <p:nvPr/>
        </p:nvSpPr>
        <p:spPr bwMode="auto">
          <a:xfrm>
            <a:off x="1968500" y="4862513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8919" name="Rectangle 6"/>
          <p:cNvSpPr>
            <a:spLocks noChangeArrowheads="1"/>
          </p:cNvSpPr>
          <p:nvPr/>
        </p:nvSpPr>
        <p:spPr bwMode="auto">
          <a:xfrm>
            <a:off x="1968500" y="3946525"/>
            <a:ext cx="444500" cy="128588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8920" name="Rectangle 7"/>
          <p:cNvSpPr>
            <a:spLocks noChangeArrowheads="1"/>
          </p:cNvSpPr>
          <p:nvPr/>
        </p:nvSpPr>
        <p:spPr bwMode="auto">
          <a:xfrm>
            <a:off x="6224588" y="3948113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8921" name="Rectangle 8"/>
          <p:cNvSpPr>
            <a:spLocks noChangeArrowheads="1"/>
          </p:cNvSpPr>
          <p:nvPr/>
        </p:nvSpPr>
        <p:spPr bwMode="auto">
          <a:xfrm>
            <a:off x="6858000" y="41910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2" name="Rectangle 9"/>
          <p:cNvSpPr>
            <a:spLocks noChangeArrowheads="1"/>
          </p:cNvSpPr>
          <p:nvPr/>
        </p:nvSpPr>
        <p:spPr bwMode="auto">
          <a:xfrm>
            <a:off x="2590800" y="41910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3" name="Rectangle 10"/>
          <p:cNvSpPr>
            <a:spLocks noChangeArrowheads="1"/>
          </p:cNvSpPr>
          <p:nvPr/>
        </p:nvSpPr>
        <p:spPr bwMode="auto">
          <a:xfrm>
            <a:off x="7924800" y="41910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4" name="Rectangle 11"/>
          <p:cNvSpPr>
            <a:spLocks noChangeArrowheads="1"/>
          </p:cNvSpPr>
          <p:nvPr/>
        </p:nvSpPr>
        <p:spPr bwMode="auto">
          <a:xfrm>
            <a:off x="3657600" y="41910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5" name="Rectangle 12"/>
          <p:cNvSpPr>
            <a:spLocks noChangeArrowheads="1"/>
          </p:cNvSpPr>
          <p:nvPr/>
        </p:nvSpPr>
        <p:spPr bwMode="auto">
          <a:xfrm>
            <a:off x="1968500" y="1651000"/>
            <a:ext cx="444500" cy="128588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8926" name="Rectangle 13"/>
          <p:cNvSpPr>
            <a:spLocks noChangeArrowheads="1"/>
          </p:cNvSpPr>
          <p:nvPr/>
        </p:nvSpPr>
        <p:spPr bwMode="auto">
          <a:xfrm>
            <a:off x="2590800" y="19050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7" name="Rectangle 14"/>
          <p:cNvSpPr>
            <a:spLocks noChangeArrowheads="1"/>
          </p:cNvSpPr>
          <p:nvPr/>
        </p:nvSpPr>
        <p:spPr bwMode="auto">
          <a:xfrm>
            <a:off x="3657600" y="19050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8" name="Oval 15"/>
          <p:cNvSpPr>
            <a:spLocks noChangeArrowheads="1"/>
          </p:cNvSpPr>
          <p:nvPr/>
        </p:nvSpPr>
        <p:spPr bwMode="auto">
          <a:xfrm>
            <a:off x="1295400" y="15240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1/8</a:t>
            </a:r>
          </a:p>
        </p:txBody>
      </p:sp>
      <p:sp>
        <p:nvSpPr>
          <p:cNvPr id="38929" name="Oval 16"/>
          <p:cNvSpPr>
            <a:spLocks noChangeArrowheads="1"/>
          </p:cNvSpPr>
          <p:nvPr/>
        </p:nvSpPr>
        <p:spPr bwMode="auto">
          <a:xfrm>
            <a:off x="2362200" y="15240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2/7</a:t>
            </a:r>
          </a:p>
        </p:txBody>
      </p:sp>
      <p:sp>
        <p:nvSpPr>
          <p:cNvPr id="38930" name="Oval 17"/>
          <p:cNvSpPr>
            <a:spLocks noChangeArrowheads="1"/>
          </p:cNvSpPr>
          <p:nvPr/>
        </p:nvSpPr>
        <p:spPr bwMode="auto">
          <a:xfrm>
            <a:off x="3429000" y="15240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9/</a:t>
            </a:r>
          </a:p>
        </p:txBody>
      </p:sp>
      <p:sp>
        <p:nvSpPr>
          <p:cNvPr id="38931" name="Oval 18"/>
          <p:cNvSpPr>
            <a:spLocks noChangeArrowheads="1"/>
          </p:cNvSpPr>
          <p:nvPr/>
        </p:nvSpPr>
        <p:spPr bwMode="auto">
          <a:xfrm>
            <a:off x="1295400" y="25146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8932" name="Oval 19"/>
          <p:cNvSpPr>
            <a:spLocks noChangeArrowheads="1"/>
          </p:cNvSpPr>
          <p:nvPr/>
        </p:nvSpPr>
        <p:spPr bwMode="auto">
          <a:xfrm>
            <a:off x="2362200" y="2514600"/>
            <a:ext cx="685800" cy="381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8933" name="Oval 20"/>
          <p:cNvSpPr>
            <a:spLocks noChangeArrowheads="1"/>
          </p:cNvSpPr>
          <p:nvPr/>
        </p:nvSpPr>
        <p:spPr bwMode="auto">
          <a:xfrm>
            <a:off x="3429000" y="25146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10/</a:t>
            </a:r>
          </a:p>
        </p:txBody>
      </p:sp>
      <p:sp>
        <p:nvSpPr>
          <p:cNvPr id="38934" name="Text Box 21"/>
          <p:cNvSpPr txBox="1">
            <a:spLocks noChangeArrowheads="1"/>
          </p:cNvSpPr>
          <p:nvPr/>
        </p:nvSpPr>
        <p:spPr bwMode="auto">
          <a:xfrm>
            <a:off x="762000" y="1143000"/>
            <a:ext cx="623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(m)</a:t>
            </a:r>
          </a:p>
        </p:txBody>
      </p:sp>
      <p:sp>
        <p:nvSpPr>
          <p:cNvPr id="38935" name="Line 22"/>
          <p:cNvSpPr>
            <a:spLocks noChangeShapeType="1"/>
          </p:cNvSpPr>
          <p:nvPr/>
        </p:nvSpPr>
        <p:spPr bwMode="auto">
          <a:xfrm>
            <a:off x="1995488" y="17192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6" name="Line 23"/>
          <p:cNvSpPr>
            <a:spLocks noChangeShapeType="1"/>
          </p:cNvSpPr>
          <p:nvPr/>
        </p:nvSpPr>
        <p:spPr bwMode="auto">
          <a:xfrm>
            <a:off x="1600200" y="1905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7" name="Line 24"/>
          <p:cNvSpPr>
            <a:spLocks noChangeShapeType="1"/>
          </p:cNvSpPr>
          <p:nvPr/>
        </p:nvSpPr>
        <p:spPr bwMode="auto">
          <a:xfrm flipV="1">
            <a:off x="1847850" y="18494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8" name="Line 25"/>
          <p:cNvSpPr>
            <a:spLocks noChangeShapeType="1"/>
          </p:cNvSpPr>
          <p:nvPr/>
        </p:nvSpPr>
        <p:spPr bwMode="auto">
          <a:xfrm flipH="1">
            <a:off x="1981200" y="2667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9" name="Line 26"/>
          <p:cNvSpPr>
            <a:spLocks noChangeShapeType="1"/>
          </p:cNvSpPr>
          <p:nvPr/>
        </p:nvSpPr>
        <p:spPr bwMode="auto">
          <a:xfrm>
            <a:off x="2667000" y="1905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40" name="Line 27"/>
          <p:cNvSpPr>
            <a:spLocks noChangeShapeType="1"/>
          </p:cNvSpPr>
          <p:nvPr/>
        </p:nvSpPr>
        <p:spPr bwMode="auto">
          <a:xfrm flipH="1">
            <a:off x="2909888" y="18843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41" name="Line 28"/>
          <p:cNvSpPr>
            <a:spLocks noChangeShapeType="1"/>
          </p:cNvSpPr>
          <p:nvPr/>
        </p:nvSpPr>
        <p:spPr bwMode="auto">
          <a:xfrm>
            <a:off x="3733800" y="1905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8942" name="AutoShape 29"/>
          <p:cNvCxnSpPr>
            <a:cxnSpLocks noChangeShapeType="1"/>
            <a:stCxn id="38933" idx="5"/>
            <a:endCxn id="38933" idx="7"/>
          </p:cNvCxnSpPr>
          <p:nvPr/>
        </p:nvCxnSpPr>
        <p:spPr bwMode="auto">
          <a:xfrm rot="5400000" flipH="1" flipV="1">
            <a:off x="3880644" y="27043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43" name="Text Box 30"/>
          <p:cNvSpPr txBox="1">
            <a:spLocks noChangeArrowheads="1"/>
          </p:cNvSpPr>
          <p:nvPr/>
        </p:nvSpPr>
        <p:spPr bwMode="auto">
          <a:xfrm>
            <a:off x="1524000" y="11906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8944" name="Text Box 31"/>
          <p:cNvSpPr txBox="1">
            <a:spLocks noChangeArrowheads="1"/>
          </p:cNvSpPr>
          <p:nvPr/>
        </p:nvSpPr>
        <p:spPr bwMode="auto">
          <a:xfrm>
            <a:off x="2574925" y="11572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8945" name="Text Box 32"/>
          <p:cNvSpPr txBox="1">
            <a:spLocks noChangeArrowheads="1"/>
          </p:cNvSpPr>
          <p:nvPr/>
        </p:nvSpPr>
        <p:spPr bwMode="auto">
          <a:xfrm>
            <a:off x="3641725" y="11572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8946" name="Text Box 33"/>
          <p:cNvSpPr txBox="1">
            <a:spLocks noChangeArrowheads="1"/>
          </p:cNvSpPr>
          <p:nvPr/>
        </p:nvSpPr>
        <p:spPr bwMode="auto">
          <a:xfrm>
            <a:off x="1524000" y="28686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8947" name="Text Box 34"/>
          <p:cNvSpPr txBox="1">
            <a:spLocks noChangeArrowheads="1"/>
          </p:cNvSpPr>
          <p:nvPr/>
        </p:nvSpPr>
        <p:spPr bwMode="auto">
          <a:xfrm>
            <a:off x="2574925" y="28336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8948" name="Text Box 35"/>
          <p:cNvSpPr txBox="1">
            <a:spLocks noChangeArrowheads="1"/>
          </p:cNvSpPr>
          <p:nvPr/>
        </p:nvSpPr>
        <p:spPr bwMode="auto">
          <a:xfrm>
            <a:off x="3641725" y="28336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8949" name="Text Box 36"/>
          <p:cNvSpPr txBox="1">
            <a:spLocks noChangeArrowheads="1"/>
          </p:cNvSpPr>
          <p:nvPr/>
        </p:nvSpPr>
        <p:spPr bwMode="auto">
          <a:xfrm>
            <a:off x="1889125" y="18907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8950" name="Text Box 37"/>
          <p:cNvSpPr txBox="1">
            <a:spLocks noChangeArrowheads="1"/>
          </p:cNvSpPr>
          <p:nvPr/>
        </p:nvSpPr>
        <p:spPr bwMode="auto">
          <a:xfrm>
            <a:off x="1295400" y="1981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8951" name="Text Box 38"/>
          <p:cNvSpPr txBox="1">
            <a:spLocks noChangeArrowheads="1"/>
          </p:cNvSpPr>
          <p:nvPr/>
        </p:nvSpPr>
        <p:spPr bwMode="auto">
          <a:xfrm>
            <a:off x="2971800" y="19050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8952" name="Rectangle 39"/>
          <p:cNvSpPr>
            <a:spLocks noChangeArrowheads="1"/>
          </p:cNvSpPr>
          <p:nvPr/>
        </p:nvSpPr>
        <p:spPr bwMode="auto">
          <a:xfrm>
            <a:off x="6091238" y="1725613"/>
            <a:ext cx="444500" cy="128587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8953" name="Rectangle 40"/>
          <p:cNvSpPr>
            <a:spLocks noChangeArrowheads="1"/>
          </p:cNvSpPr>
          <p:nvPr/>
        </p:nvSpPr>
        <p:spPr bwMode="auto">
          <a:xfrm>
            <a:off x="6705600" y="19812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54" name="Rectangle 41"/>
          <p:cNvSpPr>
            <a:spLocks noChangeArrowheads="1"/>
          </p:cNvSpPr>
          <p:nvPr/>
        </p:nvSpPr>
        <p:spPr bwMode="auto">
          <a:xfrm>
            <a:off x="7772400" y="1981200"/>
            <a:ext cx="152400" cy="6096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55" name="Oval 42"/>
          <p:cNvSpPr>
            <a:spLocks noChangeArrowheads="1"/>
          </p:cNvSpPr>
          <p:nvPr/>
        </p:nvSpPr>
        <p:spPr bwMode="auto">
          <a:xfrm>
            <a:off x="5410200" y="16002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1/8</a:t>
            </a:r>
          </a:p>
        </p:txBody>
      </p:sp>
      <p:sp>
        <p:nvSpPr>
          <p:cNvPr id="38956" name="Oval 43"/>
          <p:cNvSpPr>
            <a:spLocks noChangeArrowheads="1"/>
          </p:cNvSpPr>
          <p:nvPr/>
        </p:nvSpPr>
        <p:spPr bwMode="auto">
          <a:xfrm>
            <a:off x="6477000" y="16002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2/7</a:t>
            </a:r>
          </a:p>
        </p:txBody>
      </p:sp>
      <p:sp>
        <p:nvSpPr>
          <p:cNvPr id="38957" name="Oval 44"/>
          <p:cNvSpPr>
            <a:spLocks noChangeArrowheads="1"/>
          </p:cNvSpPr>
          <p:nvPr/>
        </p:nvSpPr>
        <p:spPr bwMode="auto">
          <a:xfrm>
            <a:off x="7543800" y="16002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9/</a:t>
            </a:r>
          </a:p>
        </p:txBody>
      </p:sp>
      <p:sp>
        <p:nvSpPr>
          <p:cNvPr id="38958" name="Oval 45"/>
          <p:cNvSpPr>
            <a:spLocks noChangeArrowheads="1"/>
          </p:cNvSpPr>
          <p:nvPr/>
        </p:nvSpPr>
        <p:spPr bwMode="auto">
          <a:xfrm>
            <a:off x="5410200" y="25908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8959" name="Oval 46"/>
          <p:cNvSpPr>
            <a:spLocks noChangeArrowheads="1"/>
          </p:cNvSpPr>
          <p:nvPr/>
        </p:nvSpPr>
        <p:spPr bwMode="auto">
          <a:xfrm>
            <a:off x="6477000" y="2590800"/>
            <a:ext cx="685800" cy="381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8960" name="Oval 47"/>
          <p:cNvSpPr>
            <a:spLocks noChangeArrowheads="1"/>
          </p:cNvSpPr>
          <p:nvPr/>
        </p:nvSpPr>
        <p:spPr bwMode="auto">
          <a:xfrm>
            <a:off x="7543800" y="25908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10/</a:t>
            </a:r>
          </a:p>
        </p:txBody>
      </p:sp>
      <p:sp>
        <p:nvSpPr>
          <p:cNvPr id="38961" name="Text Box 48"/>
          <p:cNvSpPr txBox="1">
            <a:spLocks noChangeArrowheads="1"/>
          </p:cNvSpPr>
          <p:nvPr/>
        </p:nvSpPr>
        <p:spPr bwMode="auto">
          <a:xfrm>
            <a:off x="4876800" y="12192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(n)</a:t>
            </a:r>
          </a:p>
        </p:txBody>
      </p:sp>
      <p:sp>
        <p:nvSpPr>
          <p:cNvPr id="38962" name="Line 49"/>
          <p:cNvSpPr>
            <a:spLocks noChangeShapeType="1"/>
          </p:cNvSpPr>
          <p:nvPr/>
        </p:nvSpPr>
        <p:spPr bwMode="auto">
          <a:xfrm>
            <a:off x="6110288" y="17954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3" name="Line 50"/>
          <p:cNvSpPr>
            <a:spLocks noChangeShapeType="1"/>
          </p:cNvSpPr>
          <p:nvPr/>
        </p:nvSpPr>
        <p:spPr bwMode="auto">
          <a:xfrm>
            <a:off x="57150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4" name="Line 51"/>
          <p:cNvSpPr>
            <a:spLocks noChangeShapeType="1"/>
          </p:cNvSpPr>
          <p:nvPr/>
        </p:nvSpPr>
        <p:spPr bwMode="auto">
          <a:xfrm flipV="1">
            <a:off x="5962650" y="19256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5" name="Line 52"/>
          <p:cNvSpPr>
            <a:spLocks noChangeShapeType="1"/>
          </p:cNvSpPr>
          <p:nvPr/>
        </p:nvSpPr>
        <p:spPr bwMode="auto">
          <a:xfrm flipH="1">
            <a:off x="6096000" y="2743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6" name="Line 53"/>
          <p:cNvSpPr>
            <a:spLocks noChangeShapeType="1"/>
          </p:cNvSpPr>
          <p:nvPr/>
        </p:nvSpPr>
        <p:spPr bwMode="auto">
          <a:xfrm>
            <a:off x="67818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7" name="Line 54"/>
          <p:cNvSpPr>
            <a:spLocks noChangeShapeType="1"/>
          </p:cNvSpPr>
          <p:nvPr/>
        </p:nvSpPr>
        <p:spPr bwMode="auto">
          <a:xfrm flipH="1">
            <a:off x="7024688" y="19605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68" name="Line 55"/>
          <p:cNvSpPr>
            <a:spLocks noChangeShapeType="1"/>
          </p:cNvSpPr>
          <p:nvPr/>
        </p:nvSpPr>
        <p:spPr bwMode="auto">
          <a:xfrm>
            <a:off x="7848600" y="19812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8969" name="AutoShape 56"/>
          <p:cNvCxnSpPr>
            <a:cxnSpLocks noChangeShapeType="1"/>
            <a:stCxn id="38960" idx="5"/>
            <a:endCxn id="38960" idx="7"/>
          </p:cNvCxnSpPr>
          <p:nvPr/>
        </p:nvCxnSpPr>
        <p:spPr bwMode="auto">
          <a:xfrm rot="5400000" flipH="1" flipV="1">
            <a:off x="7995444" y="27805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70" name="Text Box 57"/>
          <p:cNvSpPr txBox="1">
            <a:spLocks noChangeArrowheads="1"/>
          </p:cNvSpPr>
          <p:nvPr/>
        </p:nvSpPr>
        <p:spPr bwMode="auto">
          <a:xfrm>
            <a:off x="5638800" y="12668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8971" name="Text Box 58"/>
          <p:cNvSpPr txBox="1">
            <a:spLocks noChangeArrowheads="1"/>
          </p:cNvSpPr>
          <p:nvPr/>
        </p:nvSpPr>
        <p:spPr bwMode="auto">
          <a:xfrm>
            <a:off x="6689725" y="12334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8972" name="Text Box 59"/>
          <p:cNvSpPr txBox="1">
            <a:spLocks noChangeArrowheads="1"/>
          </p:cNvSpPr>
          <p:nvPr/>
        </p:nvSpPr>
        <p:spPr bwMode="auto">
          <a:xfrm>
            <a:off x="7756525" y="12334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8973" name="Text Box 60"/>
          <p:cNvSpPr txBox="1">
            <a:spLocks noChangeArrowheads="1"/>
          </p:cNvSpPr>
          <p:nvPr/>
        </p:nvSpPr>
        <p:spPr bwMode="auto">
          <a:xfrm>
            <a:off x="5638800" y="29448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8974" name="Text Box 61"/>
          <p:cNvSpPr txBox="1">
            <a:spLocks noChangeArrowheads="1"/>
          </p:cNvSpPr>
          <p:nvPr/>
        </p:nvSpPr>
        <p:spPr bwMode="auto">
          <a:xfrm>
            <a:off x="6689725" y="2909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8975" name="Text Box 62"/>
          <p:cNvSpPr txBox="1">
            <a:spLocks noChangeArrowheads="1"/>
          </p:cNvSpPr>
          <p:nvPr/>
        </p:nvSpPr>
        <p:spPr bwMode="auto">
          <a:xfrm>
            <a:off x="7756525" y="29098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8976" name="Text Box 63"/>
          <p:cNvSpPr txBox="1">
            <a:spLocks noChangeArrowheads="1"/>
          </p:cNvSpPr>
          <p:nvPr/>
        </p:nvSpPr>
        <p:spPr bwMode="auto">
          <a:xfrm>
            <a:off x="6003925" y="19669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8977" name="Text Box 64"/>
          <p:cNvSpPr txBox="1">
            <a:spLocks noChangeArrowheads="1"/>
          </p:cNvSpPr>
          <p:nvPr/>
        </p:nvSpPr>
        <p:spPr bwMode="auto">
          <a:xfrm>
            <a:off x="5410200" y="20574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8978" name="Text Box 65"/>
          <p:cNvSpPr txBox="1">
            <a:spLocks noChangeArrowheads="1"/>
          </p:cNvSpPr>
          <p:nvPr/>
        </p:nvSpPr>
        <p:spPr bwMode="auto">
          <a:xfrm>
            <a:off x="7086600" y="19812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8979" name="Text Box 66"/>
          <p:cNvSpPr txBox="1">
            <a:spLocks noChangeArrowheads="1"/>
          </p:cNvSpPr>
          <p:nvPr/>
        </p:nvSpPr>
        <p:spPr bwMode="auto">
          <a:xfrm>
            <a:off x="8382000" y="22860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8980" name="Oval 67"/>
          <p:cNvSpPr>
            <a:spLocks noChangeArrowheads="1"/>
          </p:cNvSpPr>
          <p:nvPr/>
        </p:nvSpPr>
        <p:spPr bwMode="auto">
          <a:xfrm>
            <a:off x="1295400" y="38100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1/8</a:t>
            </a:r>
          </a:p>
        </p:txBody>
      </p:sp>
      <p:sp>
        <p:nvSpPr>
          <p:cNvPr id="38981" name="Oval 68"/>
          <p:cNvSpPr>
            <a:spLocks noChangeArrowheads="1"/>
          </p:cNvSpPr>
          <p:nvPr/>
        </p:nvSpPr>
        <p:spPr bwMode="auto">
          <a:xfrm>
            <a:off x="2362200" y="38100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2/7</a:t>
            </a:r>
          </a:p>
        </p:txBody>
      </p:sp>
      <p:sp>
        <p:nvSpPr>
          <p:cNvPr id="38982" name="Oval 69"/>
          <p:cNvSpPr>
            <a:spLocks noChangeArrowheads="1"/>
          </p:cNvSpPr>
          <p:nvPr/>
        </p:nvSpPr>
        <p:spPr bwMode="auto">
          <a:xfrm>
            <a:off x="3429000" y="3810000"/>
            <a:ext cx="685800" cy="3810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latin typeface="Times New Roman" panose="02020603050405020304" pitchFamily="18" charset="0"/>
              </a:rPr>
              <a:t>9/</a:t>
            </a:r>
          </a:p>
        </p:txBody>
      </p:sp>
      <p:sp>
        <p:nvSpPr>
          <p:cNvPr id="38983" name="Oval 70"/>
          <p:cNvSpPr>
            <a:spLocks noChangeArrowheads="1"/>
          </p:cNvSpPr>
          <p:nvPr/>
        </p:nvSpPr>
        <p:spPr bwMode="auto">
          <a:xfrm>
            <a:off x="1295400" y="48006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8984" name="Oval 71"/>
          <p:cNvSpPr>
            <a:spLocks noChangeArrowheads="1"/>
          </p:cNvSpPr>
          <p:nvPr/>
        </p:nvSpPr>
        <p:spPr bwMode="auto">
          <a:xfrm>
            <a:off x="2362200" y="4800600"/>
            <a:ext cx="685800" cy="381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8985" name="Oval 72"/>
          <p:cNvSpPr>
            <a:spLocks noChangeArrowheads="1"/>
          </p:cNvSpPr>
          <p:nvPr/>
        </p:nvSpPr>
        <p:spPr bwMode="auto">
          <a:xfrm>
            <a:off x="3429000" y="48006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10/11</a:t>
            </a:r>
          </a:p>
        </p:txBody>
      </p:sp>
      <p:sp>
        <p:nvSpPr>
          <p:cNvPr id="38986" name="Text Box 73"/>
          <p:cNvSpPr txBox="1">
            <a:spLocks noChangeArrowheads="1"/>
          </p:cNvSpPr>
          <p:nvPr/>
        </p:nvSpPr>
        <p:spPr bwMode="auto">
          <a:xfrm>
            <a:off x="762000" y="34290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(o)</a:t>
            </a:r>
          </a:p>
        </p:txBody>
      </p:sp>
      <p:sp>
        <p:nvSpPr>
          <p:cNvPr id="38987" name="Line 74"/>
          <p:cNvSpPr>
            <a:spLocks noChangeShapeType="1"/>
          </p:cNvSpPr>
          <p:nvPr/>
        </p:nvSpPr>
        <p:spPr bwMode="auto">
          <a:xfrm>
            <a:off x="1995488" y="40052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88" name="Line 75"/>
          <p:cNvSpPr>
            <a:spLocks noChangeShapeType="1"/>
          </p:cNvSpPr>
          <p:nvPr/>
        </p:nvSpPr>
        <p:spPr bwMode="auto">
          <a:xfrm>
            <a:off x="1600200" y="4191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89" name="Line 76"/>
          <p:cNvSpPr>
            <a:spLocks noChangeShapeType="1"/>
          </p:cNvSpPr>
          <p:nvPr/>
        </p:nvSpPr>
        <p:spPr bwMode="auto">
          <a:xfrm flipV="1">
            <a:off x="1847850" y="41354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90" name="Line 77"/>
          <p:cNvSpPr>
            <a:spLocks noChangeShapeType="1"/>
          </p:cNvSpPr>
          <p:nvPr/>
        </p:nvSpPr>
        <p:spPr bwMode="auto">
          <a:xfrm flipH="1">
            <a:off x="1981200" y="4953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91" name="Line 78"/>
          <p:cNvSpPr>
            <a:spLocks noChangeShapeType="1"/>
          </p:cNvSpPr>
          <p:nvPr/>
        </p:nvSpPr>
        <p:spPr bwMode="auto">
          <a:xfrm>
            <a:off x="2667000" y="4191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92" name="Line 79"/>
          <p:cNvSpPr>
            <a:spLocks noChangeShapeType="1"/>
          </p:cNvSpPr>
          <p:nvPr/>
        </p:nvSpPr>
        <p:spPr bwMode="auto">
          <a:xfrm flipH="1">
            <a:off x="2909888" y="41703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93" name="Line 80"/>
          <p:cNvSpPr>
            <a:spLocks noChangeShapeType="1"/>
          </p:cNvSpPr>
          <p:nvPr/>
        </p:nvSpPr>
        <p:spPr bwMode="auto">
          <a:xfrm>
            <a:off x="3733800" y="4191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8994" name="AutoShape 81"/>
          <p:cNvCxnSpPr>
            <a:cxnSpLocks noChangeShapeType="1"/>
            <a:stCxn id="38985" idx="5"/>
            <a:endCxn id="38985" idx="7"/>
          </p:cNvCxnSpPr>
          <p:nvPr/>
        </p:nvCxnSpPr>
        <p:spPr bwMode="auto">
          <a:xfrm rot="5400000" flipH="1" flipV="1">
            <a:off x="3880644" y="49903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95" name="Text Box 82"/>
          <p:cNvSpPr txBox="1">
            <a:spLocks noChangeArrowheads="1"/>
          </p:cNvSpPr>
          <p:nvPr/>
        </p:nvSpPr>
        <p:spPr bwMode="auto">
          <a:xfrm>
            <a:off x="1524000" y="34766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8996" name="Text Box 83"/>
          <p:cNvSpPr txBox="1">
            <a:spLocks noChangeArrowheads="1"/>
          </p:cNvSpPr>
          <p:nvPr/>
        </p:nvSpPr>
        <p:spPr bwMode="auto">
          <a:xfrm>
            <a:off x="2574925" y="34432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8997" name="Text Box 84"/>
          <p:cNvSpPr txBox="1">
            <a:spLocks noChangeArrowheads="1"/>
          </p:cNvSpPr>
          <p:nvPr/>
        </p:nvSpPr>
        <p:spPr bwMode="auto">
          <a:xfrm>
            <a:off x="3641725" y="34432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8998" name="Text Box 85"/>
          <p:cNvSpPr txBox="1">
            <a:spLocks noChangeArrowheads="1"/>
          </p:cNvSpPr>
          <p:nvPr/>
        </p:nvSpPr>
        <p:spPr bwMode="auto">
          <a:xfrm>
            <a:off x="1524000" y="51546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8999" name="Text Box 86"/>
          <p:cNvSpPr txBox="1">
            <a:spLocks noChangeArrowheads="1"/>
          </p:cNvSpPr>
          <p:nvPr/>
        </p:nvSpPr>
        <p:spPr bwMode="auto">
          <a:xfrm>
            <a:off x="2574925" y="51196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9000" name="Text Box 87"/>
          <p:cNvSpPr txBox="1">
            <a:spLocks noChangeArrowheads="1"/>
          </p:cNvSpPr>
          <p:nvPr/>
        </p:nvSpPr>
        <p:spPr bwMode="auto">
          <a:xfrm>
            <a:off x="3641725" y="51196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9001" name="Text Box 88"/>
          <p:cNvSpPr txBox="1">
            <a:spLocks noChangeArrowheads="1"/>
          </p:cNvSpPr>
          <p:nvPr/>
        </p:nvSpPr>
        <p:spPr bwMode="auto">
          <a:xfrm>
            <a:off x="1889125" y="41767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9002" name="Text Box 89"/>
          <p:cNvSpPr txBox="1">
            <a:spLocks noChangeArrowheads="1"/>
          </p:cNvSpPr>
          <p:nvPr/>
        </p:nvSpPr>
        <p:spPr bwMode="auto">
          <a:xfrm>
            <a:off x="1295400" y="4267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9003" name="Text Box 90"/>
          <p:cNvSpPr txBox="1">
            <a:spLocks noChangeArrowheads="1"/>
          </p:cNvSpPr>
          <p:nvPr/>
        </p:nvSpPr>
        <p:spPr bwMode="auto">
          <a:xfrm>
            <a:off x="2971800" y="41910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9004" name="Text Box 91"/>
          <p:cNvSpPr txBox="1">
            <a:spLocks noChangeArrowheads="1"/>
          </p:cNvSpPr>
          <p:nvPr/>
        </p:nvSpPr>
        <p:spPr bwMode="auto">
          <a:xfrm>
            <a:off x="4267200" y="44958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9005" name="Oval 92"/>
          <p:cNvSpPr>
            <a:spLocks noChangeArrowheads="1"/>
          </p:cNvSpPr>
          <p:nvPr/>
        </p:nvSpPr>
        <p:spPr bwMode="auto">
          <a:xfrm>
            <a:off x="5562600" y="38100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1/8</a:t>
            </a:r>
          </a:p>
        </p:txBody>
      </p:sp>
      <p:sp>
        <p:nvSpPr>
          <p:cNvPr id="39006" name="Oval 93"/>
          <p:cNvSpPr>
            <a:spLocks noChangeArrowheads="1"/>
          </p:cNvSpPr>
          <p:nvPr/>
        </p:nvSpPr>
        <p:spPr bwMode="auto">
          <a:xfrm>
            <a:off x="6629400" y="38100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2/7</a:t>
            </a:r>
          </a:p>
        </p:txBody>
      </p:sp>
      <p:sp>
        <p:nvSpPr>
          <p:cNvPr id="39007" name="Oval 94"/>
          <p:cNvSpPr>
            <a:spLocks noChangeArrowheads="1"/>
          </p:cNvSpPr>
          <p:nvPr/>
        </p:nvSpPr>
        <p:spPr bwMode="auto">
          <a:xfrm>
            <a:off x="7696200" y="38100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9/12</a:t>
            </a:r>
          </a:p>
        </p:txBody>
      </p:sp>
      <p:sp>
        <p:nvSpPr>
          <p:cNvPr id="39008" name="Oval 95"/>
          <p:cNvSpPr>
            <a:spLocks noChangeArrowheads="1"/>
          </p:cNvSpPr>
          <p:nvPr/>
        </p:nvSpPr>
        <p:spPr bwMode="auto">
          <a:xfrm>
            <a:off x="5562600" y="48006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4/5</a:t>
            </a:r>
          </a:p>
        </p:txBody>
      </p:sp>
      <p:sp>
        <p:nvSpPr>
          <p:cNvPr id="39009" name="Oval 96"/>
          <p:cNvSpPr>
            <a:spLocks noChangeArrowheads="1"/>
          </p:cNvSpPr>
          <p:nvPr/>
        </p:nvSpPr>
        <p:spPr bwMode="auto">
          <a:xfrm>
            <a:off x="6629400" y="4800600"/>
            <a:ext cx="685800" cy="381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3/6</a:t>
            </a:r>
          </a:p>
        </p:txBody>
      </p:sp>
      <p:sp>
        <p:nvSpPr>
          <p:cNvPr id="39010" name="Oval 97"/>
          <p:cNvSpPr>
            <a:spLocks noChangeArrowheads="1"/>
          </p:cNvSpPr>
          <p:nvPr/>
        </p:nvSpPr>
        <p:spPr bwMode="auto">
          <a:xfrm>
            <a:off x="7696200" y="4800600"/>
            <a:ext cx="6858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>
                <a:solidFill>
                  <a:schemeClr val="bg1"/>
                </a:solidFill>
                <a:latin typeface="Times New Roman" panose="02020603050405020304" pitchFamily="18" charset="0"/>
              </a:rPr>
              <a:t>10/11</a:t>
            </a:r>
          </a:p>
        </p:txBody>
      </p:sp>
      <p:sp>
        <p:nvSpPr>
          <p:cNvPr id="39011" name="Text Box 98"/>
          <p:cNvSpPr txBox="1">
            <a:spLocks noChangeArrowheads="1"/>
          </p:cNvSpPr>
          <p:nvPr/>
        </p:nvSpPr>
        <p:spPr bwMode="auto">
          <a:xfrm>
            <a:off x="5029200" y="34290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Times New Roman" panose="02020603050405020304" pitchFamily="18" charset="0"/>
              </a:rPr>
              <a:t>(o)</a:t>
            </a:r>
          </a:p>
        </p:txBody>
      </p:sp>
      <p:sp>
        <p:nvSpPr>
          <p:cNvPr id="39012" name="Line 99"/>
          <p:cNvSpPr>
            <a:spLocks noChangeShapeType="1"/>
          </p:cNvSpPr>
          <p:nvPr/>
        </p:nvSpPr>
        <p:spPr bwMode="auto">
          <a:xfrm>
            <a:off x="6262688" y="4005263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013" name="Line 100"/>
          <p:cNvSpPr>
            <a:spLocks noChangeShapeType="1"/>
          </p:cNvSpPr>
          <p:nvPr/>
        </p:nvSpPr>
        <p:spPr bwMode="auto">
          <a:xfrm>
            <a:off x="5867400" y="4191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014" name="Line 101"/>
          <p:cNvSpPr>
            <a:spLocks noChangeShapeType="1"/>
          </p:cNvSpPr>
          <p:nvPr/>
        </p:nvSpPr>
        <p:spPr bwMode="auto">
          <a:xfrm flipV="1">
            <a:off x="6115050" y="4135438"/>
            <a:ext cx="628650" cy="69215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015" name="Line 102"/>
          <p:cNvSpPr>
            <a:spLocks noChangeShapeType="1"/>
          </p:cNvSpPr>
          <p:nvPr/>
        </p:nvSpPr>
        <p:spPr bwMode="auto">
          <a:xfrm flipH="1">
            <a:off x="6248400" y="4953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016" name="Line 103"/>
          <p:cNvSpPr>
            <a:spLocks noChangeShapeType="1"/>
          </p:cNvSpPr>
          <p:nvPr/>
        </p:nvSpPr>
        <p:spPr bwMode="auto">
          <a:xfrm>
            <a:off x="6934200" y="4191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017" name="Line 104"/>
          <p:cNvSpPr>
            <a:spLocks noChangeShapeType="1"/>
          </p:cNvSpPr>
          <p:nvPr/>
        </p:nvSpPr>
        <p:spPr bwMode="auto">
          <a:xfrm flipH="1">
            <a:off x="7177088" y="4170363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018" name="Line 105"/>
          <p:cNvSpPr>
            <a:spLocks noChangeShapeType="1"/>
          </p:cNvSpPr>
          <p:nvPr/>
        </p:nvSpPr>
        <p:spPr bwMode="auto">
          <a:xfrm>
            <a:off x="8001000" y="41910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9019" name="AutoShape 106"/>
          <p:cNvCxnSpPr>
            <a:cxnSpLocks noChangeShapeType="1"/>
            <a:stCxn id="39010" idx="5"/>
            <a:endCxn id="39010" idx="7"/>
          </p:cNvCxnSpPr>
          <p:nvPr/>
        </p:nvCxnSpPr>
        <p:spPr bwMode="auto">
          <a:xfrm rot="5400000" flipH="1" flipV="1">
            <a:off x="8147844" y="4990307"/>
            <a:ext cx="269875" cy="1587"/>
          </a:xfrm>
          <a:prstGeom prst="curvedConnector5">
            <a:avLst>
              <a:gd name="adj1" fmla="val -7060"/>
              <a:gd name="adj2" fmla="val 23099995"/>
              <a:gd name="adj3" fmla="val 137644"/>
            </a:avLst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020" name="Text Box 107"/>
          <p:cNvSpPr txBox="1">
            <a:spLocks noChangeArrowheads="1"/>
          </p:cNvSpPr>
          <p:nvPr/>
        </p:nvSpPr>
        <p:spPr bwMode="auto">
          <a:xfrm>
            <a:off x="5791200" y="3476625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39021" name="Text Box 108"/>
          <p:cNvSpPr txBox="1">
            <a:spLocks noChangeArrowheads="1"/>
          </p:cNvSpPr>
          <p:nvPr/>
        </p:nvSpPr>
        <p:spPr bwMode="auto">
          <a:xfrm>
            <a:off x="6842125" y="34432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39022" name="Text Box 109"/>
          <p:cNvSpPr txBox="1">
            <a:spLocks noChangeArrowheads="1"/>
          </p:cNvSpPr>
          <p:nvPr/>
        </p:nvSpPr>
        <p:spPr bwMode="auto">
          <a:xfrm>
            <a:off x="7908925" y="3443288"/>
            <a:ext cx="368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9023" name="Text Box 110"/>
          <p:cNvSpPr txBox="1">
            <a:spLocks noChangeArrowheads="1"/>
          </p:cNvSpPr>
          <p:nvPr/>
        </p:nvSpPr>
        <p:spPr bwMode="auto">
          <a:xfrm>
            <a:off x="5791200" y="5154613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9024" name="Text Box 111"/>
          <p:cNvSpPr txBox="1">
            <a:spLocks noChangeArrowheads="1"/>
          </p:cNvSpPr>
          <p:nvPr/>
        </p:nvSpPr>
        <p:spPr bwMode="auto">
          <a:xfrm>
            <a:off x="6842125" y="51196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9025" name="Text Box 112"/>
          <p:cNvSpPr txBox="1">
            <a:spLocks noChangeArrowheads="1"/>
          </p:cNvSpPr>
          <p:nvPr/>
        </p:nvSpPr>
        <p:spPr bwMode="auto">
          <a:xfrm>
            <a:off x="7908925" y="5119688"/>
            <a:ext cx="29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9026" name="Text Box 113"/>
          <p:cNvSpPr txBox="1">
            <a:spLocks noChangeArrowheads="1"/>
          </p:cNvSpPr>
          <p:nvPr/>
        </p:nvSpPr>
        <p:spPr bwMode="auto">
          <a:xfrm>
            <a:off x="6156325" y="4176713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39027" name="Text Box 114"/>
          <p:cNvSpPr txBox="1">
            <a:spLocks noChangeArrowheads="1"/>
          </p:cNvSpPr>
          <p:nvPr/>
        </p:nvSpPr>
        <p:spPr bwMode="auto">
          <a:xfrm>
            <a:off x="5562600" y="42672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39028" name="Text Box 115"/>
          <p:cNvSpPr txBox="1">
            <a:spLocks noChangeArrowheads="1"/>
          </p:cNvSpPr>
          <p:nvPr/>
        </p:nvSpPr>
        <p:spPr bwMode="auto">
          <a:xfrm>
            <a:off x="7239000" y="41910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39029" name="Text Box 116"/>
          <p:cNvSpPr txBox="1">
            <a:spLocks noChangeArrowheads="1"/>
          </p:cNvSpPr>
          <p:nvPr/>
        </p:nvSpPr>
        <p:spPr bwMode="auto">
          <a:xfrm>
            <a:off x="8534400" y="44958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anose="02020603050405020304" pitchFamily="18" charset="0"/>
              </a:rPr>
              <a:t>B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深度优先搜索</a:t>
            </a:r>
            <a:r>
              <a:rPr lang="zh-TW" altLang="en-US" b="1" dirty="0"/>
              <a:t>的性质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DFS</a:t>
            </a:r>
            <a:r>
              <a:rPr lang="zh-TW" altLang="en-US" dirty="0"/>
              <a:t>算法的时间复杂度为</a:t>
            </a:r>
            <a:r>
              <a:rPr lang="en-US" altLang="zh-TW" dirty="0"/>
              <a:t>O(|V|+|E|)</a:t>
            </a:r>
            <a:r>
              <a:rPr lang="zh-TW" altLang="en-US" dirty="0"/>
              <a:t>。</a:t>
            </a:r>
          </a:p>
          <a:p>
            <a:pPr eaLnBrk="1" hangingPunct="1"/>
            <a:endParaRPr lang="zh-TW" altLang="en-US" dirty="0"/>
          </a:p>
          <a:p>
            <a:pPr eaLnBrk="1" hangingPunct="1"/>
            <a:r>
              <a:rPr lang="zh-TW" altLang="en-US" dirty="0"/>
              <a:t>执行过</a:t>
            </a:r>
            <a:r>
              <a:rPr lang="en-US" altLang="zh-TW" dirty="0"/>
              <a:t>DFS</a:t>
            </a:r>
            <a:r>
              <a:rPr lang="zh-TW" altLang="en-US" dirty="0"/>
              <a:t>算法之后，所有的点都是黑色的。</a:t>
            </a:r>
            <a:endParaRPr lang="en-US" altLang="zh-TW" dirty="0"/>
          </a:p>
          <a:p>
            <a:pPr eaLnBrk="1" hangingPunct="1"/>
            <a:endParaRPr lang="en-US" altLang="zh-TW" dirty="0"/>
          </a:p>
          <a:p>
            <a:r>
              <a:rPr lang="zh-TW" altLang="en-US" dirty="0"/>
              <a:t>深度优先搜索的前驱子图：</a:t>
            </a:r>
            <a:r>
              <a:rPr lang="en-US" altLang="zh-TW" dirty="0"/>
              <a:t>G</a:t>
            </a:r>
            <a:r>
              <a:rPr lang="el-GR" altLang="zh-TW" baseline="-25000" dirty="0"/>
              <a:t>π</a:t>
            </a:r>
            <a:r>
              <a:rPr lang="el-GR" altLang="zh-TW" dirty="0"/>
              <a:t>=(</a:t>
            </a:r>
            <a:r>
              <a:rPr lang="en-US" altLang="zh-TW" dirty="0"/>
              <a:t>V,E</a:t>
            </a:r>
            <a:r>
              <a:rPr lang="el-GR" altLang="zh-TW" baseline="-25000" dirty="0"/>
              <a:t>π</a:t>
            </a:r>
            <a:r>
              <a:rPr lang="el-GR" altLang="zh-TW" dirty="0"/>
              <a:t>)</a:t>
            </a:r>
            <a:r>
              <a:rPr lang="en-US" altLang="zh-TW" dirty="0"/>
              <a:t> </a:t>
            </a:r>
            <a:r>
              <a:rPr lang="zh-TW" altLang="en-US" dirty="0"/>
              <a:t>其中 </a:t>
            </a:r>
            <a:r>
              <a:rPr lang="en-US" altLang="zh-TW" dirty="0"/>
              <a:t>E</a:t>
            </a:r>
            <a:r>
              <a:rPr lang="el-GR" altLang="zh-TW" baseline="-25000" dirty="0"/>
              <a:t>π</a:t>
            </a:r>
            <a:r>
              <a:rPr lang="el-GR" altLang="zh-TW" dirty="0"/>
              <a:t>=</a:t>
            </a:r>
            <a:r>
              <a:rPr lang="en-US" altLang="zh-CN" dirty="0"/>
              <a:t>{</a:t>
            </a:r>
            <a:r>
              <a:rPr lang="el-GR" altLang="zh-TW" dirty="0"/>
              <a:t>(</a:t>
            </a:r>
            <a:r>
              <a:rPr lang="en-US" altLang="zh-TW" dirty="0"/>
              <a:t>v.</a:t>
            </a:r>
            <a:r>
              <a:rPr lang="el-GR" altLang="zh-TW" dirty="0"/>
              <a:t>π,</a:t>
            </a:r>
            <a:r>
              <a:rPr lang="en-US" altLang="zh-TW" dirty="0"/>
              <a:t> v)</a:t>
            </a:r>
            <a:r>
              <a:rPr lang="en-US" altLang="zh-CN" dirty="0"/>
              <a:t>|</a:t>
            </a:r>
            <a:r>
              <a:rPr lang="en-US" altLang="zh-TW" dirty="0"/>
              <a:t> </a:t>
            </a:r>
            <a:r>
              <a:rPr lang="en-US" altLang="zh-TW" dirty="0" err="1"/>
              <a:t>v∈V</a:t>
            </a:r>
            <a:r>
              <a:rPr lang="en-US" altLang="zh-TW" dirty="0"/>
              <a:t> and v.</a:t>
            </a:r>
            <a:r>
              <a:rPr lang="el-GR" altLang="zh-TW" dirty="0"/>
              <a:t>π≠</a:t>
            </a:r>
            <a:r>
              <a:rPr lang="en-US" altLang="zh-TW" dirty="0"/>
              <a:t>NIL</a:t>
            </a:r>
            <a:r>
              <a:rPr lang="en-US" altLang="zh-CN" dirty="0"/>
              <a:t>}</a:t>
            </a:r>
            <a:endParaRPr lang="zh-TW" altLang="en-US" dirty="0"/>
          </a:p>
          <a:p>
            <a:pPr eaLnBrk="1" hangingPunct="1"/>
            <a:endParaRPr lang="zh-TW" altLang="en-US" dirty="0"/>
          </a:p>
          <a:p>
            <a:r>
              <a:rPr lang="en-US" altLang="zh-TW" dirty="0"/>
              <a:t>G</a:t>
            </a:r>
            <a:r>
              <a:rPr lang="el-GR" altLang="zh-TW" baseline="-25000" dirty="0"/>
              <a:t>π</a:t>
            </a:r>
            <a:r>
              <a:rPr lang="zh-TW" altLang="en-US" dirty="0">
                <a:cs typeface="Times New Roman" panose="02020603050405020304" pitchFamily="18" charset="0"/>
              </a:rPr>
              <a:t>形成一个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深度优先森林</a:t>
            </a:r>
            <a:r>
              <a:rPr lang="zh-TW" altLang="en-US" dirty="0">
                <a:cs typeface="Times New Roman" panose="02020603050405020304" pitchFamily="18" charset="0"/>
              </a:rPr>
              <a:t>，也就是一个元素为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深度优先树</a:t>
            </a:r>
            <a:r>
              <a:rPr lang="zh-TW" altLang="en-US" dirty="0">
                <a:cs typeface="Times New Roman" panose="02020603050405020304" pitchFamily="18" charset="0"/>
              </a:rPr>
              <a:t>的集合。</a:t>
            </a:r>
          </a:p>
          <a:p>
            <a:pPr eaLnBrk="1" hangingPunct="1"/>
            <a:endParaRPr lang="zh-TW" altLang="en-US" dirty="0">
              <a:cs typeface="Times New Roman" panose="02020603050405020304" pitchFamily="18" charset="0"/>
            </a:endParaRPr>
          </a:p>
          <a:p>
            <a:pPr eaLnBrk="1" hangingPunct="1"/>
            <a:r>
              <a:rPr lang="zh-TW" altLang="en-US" dirty="0">
                <a:cs typeface="Times New Roman" panose="02020603050405020304" pitchFamily="18" charset="0"/>
              </a:rPr>
              <a:t>如</a:t>
            </a:r>
            <a:r>
              <a:rPr lang="en-US" altLang="zh-TW" dirty="0">
                <a:cs typeface="Times New Roman" panose="02020603050405020304" pitchFamily="18" charset="0"/>
              </a:rPr>
              <a:t>u</a:t>
            </a:r>
            <a:r>
              <a:rPr lang="zh-TW" altLang="en-US" dirty="0">
                <a:cs typeface="Times New Roman" panose="02020603050405020304" pitchFamily="18" charset="0"/>
              </a:rPr>
              <a:t>到</a:t>
            </a:r>
            <a:r>
              <a:rPr lang="en-US" altLang="zh-TW" dirty="0">
                <a:cs typeface="Times New Roman" panose="02020603050405020304" pitchFamily="18" charset="0"/>
              </a:rPr>
              <a:t>v</a:t>
            </a:r>
            <a:r>
              <a:rPr lang="zh-TW" altLang="en-US" dirty="0">
                <a:cs typeface="Times New Roman" panose="02020603050405020304" pitchFamily="18" charset="0"/>
              </a:rPr>
              <a:t>之间在</a:t>
            </a:r>
            <a:r>
              <a:rPr lang="zh-CN" altLang="en-US" dirty="0">
                <a:cs typeface="Times New Roman" panose="02020603050405020304" pitchFamily="18" charset="0"/>
              </a:rPr>
              <a:t>深度优先森林</a:t>
            </a:r>
            <a:r>
              <a:rPr lang="zh-TW" altLang="en-US" dirty="0">
                <a:cs typeface="Times New Roman" panose="02020603050405020304" pitchFamily="18" charset="0"/>
              </a:rPr>
              <a:t>中有一</a:t>
            </a:r>
            <a:r>
              <a:rPr lang="zh-CN" altLang="en-US" dirty="0">
                <a:cs typeface="Times New Roman" panose="02020603050405020304" pitchFamily="18" charset="0"/>
              </a:rPr>
              <a:t>路径</a:t>
            </a:r>
            <a:r>
              <a:rPr lang="zh-TW" altLang="en-US" dirty="0">
                <a:cs typeface="Times New Roman" panose="02020603050405020304" pitchFamily="18" charset="0"/>
              </a:rPr>
              <a:t>，则称</a:t>
            </a:r>
            <a:r>
              <a:rPr lang="en-US" altLang="zh-TW" dirty="0">
                <a:cs typeface="Times New Roman" panose="02020603050405020304" pitchFamily="18" charset="0"/>
              </a:rPr>
              <a:t>u</a:t>
            </a:r>
            <a:r>
              <a:rPr lang="zh-TW" altLang="en-US" dirty="0">
                <a:cs typeface="Times New Roman" panose="02020603050405020304" pitchFamily="18" charset="0"/>
              </a:rPr>
              <a:t>是</a:t>
            </a:r>
            <a:r>
              <a:rPr lang="en-US" altLang="zh-TW" dirty="0">
                <a:cs typeface="Times New Roman" panose="02020603050405020304" pitchFamily="18" charset="0"/>
              </a:rPr>
              <a:t>v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祖先</a:t>
            </a:r>
            <a:r>
              <a:rPr lang="zh-TW" altLang="en-US" dirty="0">
                <a:cs typeface="Times New Roman" panose="02020603050405020304" pitchFamily="18" charset="0"/>
              </a:rPr>
              <a:t>，称</a:t>
            </a:r>
            <a:r>
              <a:rPr lang="en-US" altLang="zh-TW" dirty="0">
                <a:cs typeface="Times New Roman" panose="02020603050405020304" pitchFamily="18" charset="0"/>
              </a:rPr>
              <a:t>v</a:t>
            </a:r>
            <a:r>
              <a:rPr lang="zh-TW" altLang="en-US" dirty="0">
                <a:cs typeface="Times New Roman" panose="02020603050405020304" pitchFamily="18" charset="0"/>
              </a:rPr>
              <a:t>是</a:t>
            </a:r>
            <a:r>
              <a:rPr lang="en-US" altLang="zh-TW" dirty="0">
                <a:cs typeface="Times New Roman" panose="02020603050405020304" pitchFamily="18" charset="0"/>
              </a:rPr>
              <a:t>u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后代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8574341" y="860523"/>
            <a:ext cx="265848" cy="299015"/>
          </a:xfrm>
          <a:prstGeom prst="line">
            <a:avLst/>
          </a:prstGeom>
          <a:noFill/>
          <a:ln w="1270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8172741" y="841774"/>
            <a:ext cx="213998" cy="412502"/>
          </a:xfrm>
          <a:prstGeom prst="line">
            <a:avLst/>
          </a:prstGeom>
          <a:noFill/>
          <a:ln w="1270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6963227" y="1340131"/>
            <a:ext cx="457221" cy="573359"/>
          </a:xfrm>
          <a:prstGeom prst="line">
            <a:avLst/>
          </a:prstGeom>
          <a:noFill/>
          <a:ln w="1270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148714" y="1990464"/>
            <a:ext cx="145179" cy="497371"/>
          </a:xfrm>
          <a:prstGeom prst="line">
            <a:avLst/>
          </a:prstGeom>
          <a:noFill/>
          <a:ln w="1270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6231674" y="1350000"/>
            <a:ext cx="550550" cy="406581"/>
          </a:xfrm>
          <a:prstGeom prst="line">
            <a:avLst/>
          </a:prstGeom>
          <a:noFill/>
          <a:ln w="1270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6836902" y="601969"/>
            <a:ext cx="45251" cy="521055"/>
          </a:xfrm>
          <a:prstGeom prst="line">
            <a:avLst/>
          </a:prstGeom>
          <a:noFill/>
          <a:ln w="114300">
            <a:solidFill>
              <a:srgbClr val="99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701150" y="365126"/>
            <a:ext cx="271504" cy="2842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6746401" y="1123025"/>
            <a:ext cx="271504" cy="2842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6022390" y="1691449"/>
            <a:ext cx="271504" cy="2842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6203392" y="2496716"/>
            <a:ext cx="271504" cy="2842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7379911" y="1880923"/>
            <a:ext cx="271504" cy="2842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968170" y="1217762"/>
            <a:ext cx="271504" cy="2842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8737432" y="1170393"/>
            <a:ext cx="271504" cy="2842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8330176" y="601969"/>
            <a:ext cx="271504" cy="2842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6836902" y="649338"/>
            <a:ext cx="45251" cy="4736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6264670" y="1332236"/>
            <a:ext cx="516612" cy="38684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6158142" y="1975661"/>
            <a:ext cx="135752" cy="52105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6972654" y="1359868"/>
            <a:ext cx="452507" cy="56842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8157658" y="867432"/>
            <a:ext cx="217769" cy="3967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>
            <a:off x="8556429" y="838813"/>
            <a:ext cx="271504" cy="33158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深度优先搜索</a:t>
            </a:r>
            <a:r>
              <a:rPr lang="zh-TW" altLang="en-US" b="1" dirty="0"/>
              <a:t>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括号化定理</a:t>
            </a:r>
            <a:r>
              <a:rPr lang="en-US" altLang="zh-CN" dirty="0"/>
              <a:t>)</a:t>
            </a:r>
            <a:r>
              <a:rPr lang="zh-CN" altLang="en-US" dirty="0"/>
              <a:t> 在对有向图或无向图 </a:t>
            </a:r>
            <a:r>
              <a:rPr lang="en-US" altLang="zh-CN" dirty="0"/>
              <a:t>G=(V,E) </a:t>
            </a:r>
            <a:r>
              <a:rPr lang="zh-CN" altLang="en-US" dirty="0"/>
              <a:t>进行</a:t>
            </a:r>
            <a:r>
              <a:rPr lang="en-US" altLang="zh-CN" dirty="0"/>
              <a:t>DFS</a:t>
            </a:r>
            <a:r>
              <a:rPr lang="zh-CN" altLang="en-US" dirty="0"/>
              <a:t>时，对任意结点 </a:t>
            </a:r>
            <a:r>
              <a:rPr lang="en-US" altLang="zh-CN" dirty="0"/>
              <a:t>u </a:t>
            </a:r>
            <a:r>
              <a:rPr lang="zh-CN" altLang="en-US" dirty="0"/>
              <a:t>和 </a:t>
            </a:r>
            <a:r>
              <a:rPr lang="en-US" altLang="zh-CN" dirty="0"/>
              <a:t>v</a:t>
            </a:r>
            <a:r>
              <a:rPr lang="zh-CN" altLang="en-US" dirty="0"/>
              <a:t>：以下三种情况只有一种成立：</a:t>
            </a:r>
          </a:p>
          <a:p>
            <a:pPr marL="685800" lvl="2" indent="0">
              <a:buNone/>
            </a:pPr>
            <a:r>
              <a:rPr lang="en-US" altLang="zh-CN" sz="2000" dirty="0"/>
              <a:t>1. [</a:t>
            </a:r>
            <a:r>
              <a:rPr lang="en-US" altLang="zh-CN" sz="2000" dirty="0" err="1"/>
              <a:t>u.d,u.f</a:t>
            </a:r>
            <a:r>
              <a:rPr lang="en-US" altLang="zh-CN" sz="2000" dirty="0"/>
              <a:t>]</a:t>
            </a:r>
            <a:r>
              <a:rPr lang="zh-CN" altLang="en-US" sz="2000" dirty="0"/>
              <a:t>与</a:t>
            </a:r>
            <a:r>
              <a:rPr lang="en-US" altLang="zh-CN" sz="2000" dirty="0"/>
              <a:t>[</a:t>
            </a:r>
            <a:r>
              <a:rPr lang="en-US" altLang="zh-CN" sz="2000" dirty="0" err="1"/>
              <a:t>v.d,v.f</a:t>
            </a:r>
            <a:r>
              <a:rPr lang="en-US" altLang="zh-CN" sz="2000" dirty="0"/>
              <a:t>]</a:t>
            </a:r>
            <a:r>
              <a:rPr lang="zh-CN" altLang="en-US" sz="2000" dirty="0"/>
              <a:t>完全分离：深度优先森林中，</a:t>
            </a:r>
            <a:r>
              <a:rPr lang="en-US" altLang="zh-CN" sz="2000" dirty="0"/>
              <a:t>u</a:t>
            </a:r>
            <a:r>
              <a:rPr lang="zh-CN" altLang="en-US" sz="2000" dirty="0"/>
              <a:t>与</a:t>
            </a:r>
            <a:r>
              <a:rPr lang="en-US" altLang="zh-CN" sz="2000" dirty="0"/>
              <a:t>v</a:t>
            </a:r>
            <a:r>
              <a:rPr lang="zh-CN" altLang="en-US" sz="2000" dirty="0"/>
              <a:t>互相不为对方后代</a:t>
            </a:r>
          </a:p>
          <a:p>
            <a:pPr marL="685800" lvl="2" indent="0">
              <a:buNone/>
            </a:pPr>
            <a:r>
              <a:rPr lang="en-US" altLang="zh-CN" sz="2000" dirty="0"/>
              <a:t>2. [</a:t>
            </a:r>
            <a:r>
              <a:rPr lang="en-US" altLang="zh-CN" sz="2000" dirty="0" err="1"/>
              <a:t>u.d,u.f</a:t>
            </a:r>
            <a:r>
              <a:rPr lang="en-US" altLang="zh-CN" sz="2000" dirty="0"/>
              <a:t>]</a:t>
            </a:r>
            <a:r>
              <a:rPr lang="zh-CN" altLang="en-US" sz="2000" dirty="0"/>
              <a:t>完全包含于</a:t>
            </a:r>
            <a:r>
              <a:rPr lang="en-US" altLang="zh-CN" sz="2000" dirty="0"/>
              <a:t>[</a:t>
            </a:r>
            <a:r>
              <a:rPr lang="en-US" altLang="zh-CN" sz="2000" dirty="0" err="1"/>
              <a:t>v.d,v.f</a:t>
            </a:r>
            <a:r>
              <a:rPr lang="en-US" altLang="zh-CN" sz="2000" dirty="0"/>
              <a:t>]</a:t>
            </a:r>
            <a:r>
              <a:rPr lang="zh-CN" altLang="en-US" sz="2000" dirty="0"/>
              <a:t>：深度优先森林中，</a:t>
            </a:r>
            <a:r>
              <a:rPr lang="en-US" altLang="zh-CN" sz="2000" dirty="0"/>
              <a:t>u</a:t>
            </a:r>
            <a:r>
              <a:rPr lang="zh-CN" altLang="en-US" sz="2000" dirty="0"/>
              <a:t>是</a:t>
            </a:r>
            <a:r>
              <a:rPr lang="en-US" altLang="zh-CN" sz="2000" dirty="0"/>
              <a:t>v</a:t>
            </a:r>
            <a:r>
              <a:rPr lang="zh-CN" altLang="en-US" sz="2000" dirty="0"/>
              <a:t>的后代</a:t>
            </a:r>
          </a:p>
          <a:p>
            <a:pPr marL="685800" lvl="2" indent="0">
              <a:buNone/>
            </a:pPr>
            <a:r>
              <a:rPr lang="en-US" altLang="zh-CN" sz="2000" dirty="0"/>
              <a:t>3. </a:t>
            </a:r>
            <a:r>
              <a:rPr lang="zh-CN" altLang="en-US" sz="2000" dirty="0"/>
              <a:t>与</a:t>
            </a:r>
            <a:r>
              <a:rPr lang="en-US" altLang="zh-CN" sz="2000" dirty="0"/>
              <a:t>2</a:t>
            </a:r>
            <a:r>
              <a:rPr lang="zh-CN" altLang="en-US" sz="2000" dirty="0"/>
              <a:t>相反的情况</a:t>
            </a:r>
            <a:endParaRPr lang="en-US" altLang="zh-CN" sz="2000" dirty="0"/>
          </a:p>
          <a:p>
            <a:pPr marL="685800" lvl="2" indent="0">
              <a:buNone/>
            </a:pPr>
            <a:endParaRPr lang="zh-CN" altLang="en-US" sz="2000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 flipH="1">
            <a:off x="6463705" y="4286249"/>
            <a:ext cx="536575" cy="342900"/>
          </a:xfrm>
          <a:prstGeom prst="parallelogram">
            <a:avLst>
              <a:gd name="adj" fmla="val 98141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082705" y="4284661"/>
            <a:ext cx="450850" cy="330200"/>
          </a:xfrm>
          <a:prstGeom prst="parallelogram">
            <a:avLst>
              <a:gd name="adj" fmla="val 79805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998193" y="5457824"/>
            <a:ext cx="134937" cy="358775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 flipH="1">
            <a:off x="3306168" y="4835524"/>
            <a:ext cx="1006475" cy="336550"/>
          </a:xfrm>
          <a:prstGeom prst="parallelogram">
            <a:avLst>
              <a:gd name="adj" fmla="val 221219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429993" y="4870449"/>
            <a:ext cx="765175" cy="284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2972793" y="4849811"/>
            <a:ext cx="471487" cy="349250"/>
          </a:xfrm>
          <a:prstGeom prst="parallelogram">
            <a:avLst>
              <a:gd name="adj" fmla="val 92687"/>
            </a:avLst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325218" y="4300536"/>
            <a:ext cx="134937" cy="358775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1" name="Group 56"/>
          <p:cNvGrpSpPr>
            <a:grpSpLocks/>
          </p:cNvGrpSpPr>
          <p:nvPr/>
        </p:nvGrpSpPr>
        <p:grpSpPr bwMode="auto">
          <a:xfrm>
            <a:off x="1691680" y="3859211"/>
            <a:ext cx="5791200" cy="2452688"/>
            <a:chOff x="1152" y="2064"/>
            <a:chExt cx="2526" cy="1545"/>
          </a:xfrm>
        </p:grpSpPr>
        <p:grpSp>
          <p:nvGrpSpPr>
            <p:cNvPr id="12" name="Group 57"/>
            <p:cNvGrpSpPr>
              <a:grpSpLocks/>
            </p:cNvGrpSpPr>
            <p:nvPr/>
          </p:nvGrpSpPr>
          <p:grpSpPr bwMode="auto">
            <a:xfrm>
              <a:off x="1152" y="2064"/>
              <a:ext cx="510" cy="1545"/>
              <a:chOff x="1152" y="2064"/>
              <a:chExt cx="510" cy="1545"/>
            </a:xfrm>
          </p:grpSpPr>
          <p:sp>
            <p:nvSpPr>
              <p:cNvPr id="28" name="Line 58"/>
              <p:cNvSpPr>
                <a:spLocks noChangeShapeType="1"/>
              </p:cNvSpPr>
              <p:nvPr/>
            </p:nvSpPr>
            <p:spPr bwMode="auto">
              <a:xfrm>
                <a:off x="1152" y="2064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" name="Line 59"/>
              <p:cNvSpPr>
                <a:spLocks noChangeShapeType="1"/>
              </p:cNvSpPr>
              <p:nvPr/>
            </p:nvSpPr>
            <p:spPr bwMode="auto">
              <a:xfrm>
                <a:off x="1314" y="2066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" name="Line 60"/>
              <p:cNvSpPr>
                <a:spLocks noChangeShapeType="1"/>
              </p:cNvSpPr>
              <p:nvPr/>
            </p:nvSpPr>
            <p:spPr bwMode="auto">
              <a:xfrm>
                <a:off x="1480" y="2073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" name="Line 61"/>
              <p:cNvSpPr>
                <a:spLocks noChangeShapeType="1"/>
              </p:cNvSpPr>
              <p:nvPr/>
            </p:nvSpPr>
            <p:spPr bwMode="auto">
              <a:xfrm>
                <a:off x="1662" y="2064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3" name="Group 62"/>
            <p:cNvGrpSpPr>
              <a:grpSpLocks/>
            </p:cNvGrpSpPr>
            <p:nvPr/>
          </p:nvGrpSpPr>
          <p:grpSpPr bwMode="auto">
            <a:xfrm>
              <a:off x="1824" y="2064"/>
              <a:ext cx="510" cy="1545"/>
              <a:chOff x="1152" y="2064"/>
              <a:chExt cx="510" cy="1545"/>
            </a:xfrm>
          </p:grpSpPr>
          <p:sp>
            <p:nvSpPr>
              <p:cNvPr id="24" name="Line 63"/>
              <p:cNvSpPr>
                <a:spLocks noChangeShapeType="1"/>
              </p:cNvSpPr>
              <p:nvPr/>
            </p:nvSpPr>
            <p:spPr bwMode="auto">
              <a:xfrm>
                <a:off x="1152" y="2064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Line 64"/>
              <p:cNvSpPr>
                <a:spLocks noChangeShapeType="1"/>
              </p:cNvSpPr>
              <p:nvPr/>
            </p:nvSpPr>
            <p:spPr bwMode="auto">
              <a:xfrm>
                <a:off x="1314" y="2066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Line 65"/>
              <p:cNvSpPr>
                <a:spLocks noChangeShapeType="1"/>
              </p:cNvSpPr>
              <p:nvPr/>
            </p:nvSpPr>
            <p:spPr bwMode="auto">
              <a:xfrm>
                <a:off x="1480" y="2073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7" name="Line 66"/>
              <p:cNvSpPr>
                <a:spLocks noChangeShapeType="1"/>
              </p:cNvSpPr>
              <p:nvPr/>
            </p:nvSpPr>
            <p:spPr bwMode="auto">
              <a:xfrm>
                <a:off x="1662" y="2064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4" name="Group 67"/>
            <p:cNvGrpSpPr>
              <a:grpSpLocks/>
            </p:cNvGrpSpPr>
            <p:nvPr/>
          </p:nvGrpSpPr>
          <p:grpSpPr bwMode="auto">
            <a:xfrm>
              <a:off x="2496" y="2064"/>
              <a:ext cx="510" cy="1545"/>
              <a:chOff x="1152" y="2064"/>
              <a:chExt cx="510" cy="1545"/>
            </a:xfrm>
          </p:grpSpPr>
          <p:sp>
            <p:nvSpPr>
              <p:cNvPr id="20" name="Line 68"/>
              <p:cNvSpPr>
                <a:spLocks noChangeShapeType="1"/>
              </p:cNvSpPr>
              <p:nvPr/>
            </p:nvSpPr>
            <p:spPr bwMode="auto">
              <a:xfrm>
                <a:off x="1152" y="2064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1" name="Line 69"/>
              <p:cNvSpPr>
                <a:spLocks noChangeShapeType="1"/>
              </p:cNvSpPr>
              <p:nvPr/>
            </p:nvSpPr>
            <p:spPr bwMode="auto">
              <a:xfrm>
                <a:off x="1314" y="2066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" name="Line 70"/>
              <p:cNvSpPr>
                <a:spLocks noChangeShapeType="1"/>
              </p:cNvSpPr>
              <p:nvPr/>
            </p:nvSpPr>
            <p:spPr bwMode="auto">
              <a:xfrm>
                <a:off x="1480" y="2073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Line 71"/>
              <p:cNvSpPr>
                <a:spLocks noChangeShapeType="1"/>
              </p:cNvSpPr>
              <p:nvPr/>
            </p:nvSpPr>
            <p:spPr bwMode="auto">
              <a:xfrm>
                <a:off x="1662" y="2064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5" name="Group 72"/>
            <p:cNvGrpSpPr>
              <a:grpSpLocks/>
            </p:cNvGrpSpPr>
            <p:nvPr/>
          </p:nvGrpSpPr>
          <p:grpSpPr bwMode="auto">
            <a:xfrm>
              <a:off x="3168" y="2064"/>
              <a:ext cx="510" cy="1545"/>
              <a:chOff x="1152" y="2064"/>
              <a:chExt cx="510" cy="1545"/>
            </a:xfrm>
          </p:grpSpPr>
          <p:sp>
            <p:nvSpPr>
              <p:cNvPr id="16" name="Line 73"/>
              <p:cNvSpPr>
                <a:spLocks noChangeShapeType="1"/>
              </p:cNvSpPr>
              <p:nvPr/>
            </p:nvSpPr>
            <p:spPr bwMode="auto">
              <a:xfrm>
                <a:off x="1152" y="2064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" name="Line 74"/>
              <p:cNvSpPr>
                <a:spLocks noChangeShapeType="1"/>
              </p:cNvSpPr>
              <p:nvPr/>
            </p:nvSpPr>
            <p:spPr bwMode="auto">
              <a:xfrm>
                <a:off x="1314" y="2066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" name="Line 75"/>
              <p:cNvSpPr>
                <a:spLocks noChangeShapeType="1"/>
              </p:cNvSpPr>
              <p:nvPr/>
            </p:nvSpPr>
            <p:spPr bwMode="auto">
              <a:xfrm>
                <a:off x="1480" y="2073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" name="Line 76"/>
              <p:cNvSpPr>
                <a:spLocks noChangeShapeType="1"/>
              </p:cNvSpPr>
              <p:nvPr/>
            </p:nvSpPr>
            <p:spPr bwMode="auto">
              <a:xfrm>
                <a:off x="1662" y="2064"/>
                <a:ext cx="0" cy="15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32" name="Text Box 77"/>
          <p:cNvSpPr txBox="1">
            <a:spLocks noChangeArrowheads="1"/>
          </p:cNvSpPr>
          <p:nvPr/>
        </p:nvSpPr>
        <p:spPr bwMode="auto">
          <a:xfrm>
            <a:off x="1539280" y="6289674"/>
            <a:ext cx="6194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 b="1">
                <a:latin typeface="Tahoma" panose="020B0604030504040204" pitchFamily="34" charset="0"/>
              </a:rPr>
              <a:t>1    2    3     4    5     6   7    8    9   10   11  12  13  14  15   16</a:t>
            </a:r>
          </a:p>
        </p:txBody>
      </p:sp>
      <p:sp>
        <p:nvSpPr>
          <p:cNvPr id="33" name="Rectangle 79"/>
          <p:cNvSpPr>
            <a:spLocks noChangeArrowheads="1"/>
          </p:cNvSpPr>
          <p:nvPr/>
        </p:nvSpPr>
        <p:spPr bwMode="auto">
          <a:xfrm>
            <a:off x="1691680" y="4011611"/>
            <a:ext cx="3429000" cy="274638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4" name="Rectangle 80"/>
          <p:cNvSpPr>
            <a:spLocks noChangeArrowheads="1"/>
          </p:cNvSpPr>
          <p:nvPr/>
        </p:nvSpPr>
        <p:spPr bwMode="auto">
          <a:xfrm>
            <a:off x="2072680" y="4621211"/>
            <a:ext cx="2713038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35" name="Rectangle 81"/>
          <p:cNvSpPr>
            <a:spLocks noChangeArrowheads="1"/>
          </p:cNvSpPr>
          <p:nvPr/>
        </p:nvSpPr>
        <p:spPr bwMode="auto">
          <a:xfrm>
            <a:off x="2420343" y="5192711"/>
            <a:ext cx="1176337" cy="2667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6" name="Rectangle 82"/>
          <p:cNvSpPr>
            <a:spLocks noChangeArrowheads="1"/>
          </p:cNvSpPr>
          <p:nvPr/>
        </p:nvSpPr>
        <p:spPr bwMode="auto">
          <a:xfrm>
            <a:off x="3963393" y="5186361"/>
            <a:ext cx="427037" cy="24606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37" name="Rectangle 83"/>
          <p:cNvSpPr>
            <a:spLocks noChangeArrowheads="1"/>
          </p:cNvSpPr>
          <p:nvPr/>
        </p:nvSpPr>
        <p:spPr bwMode="auto">
          <a:xfrm>
            <a:off x="2834680" y="5764211"/>
            <a:ext cx="427038" cy="24606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38" name="Rectangle 84"/>
          <p:cNvSpPr>
            <a:spLocks noChangeArrowheads="1"/>
          </p:cNvSpPr>
          <p:nvPr/>
        </p:nvSpPr>
        <p:spPr bwMode="auto">
          <a:xfrm>
            <a:off x="5501680" y="4011611"/>
            <a:ext cx="1947863" cy="26511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9" name="Rectangle 85"/>
          <p:cNvSpPr>
            <a:spLocks noChangeArrowheads="1"/>
          </p:cNvSpPr>
          <p:nvPr/>
        </p:nvSpPr>
        <p:spPr bwMode="auto">
          <a:xfrm>
            <a:off x="5928718" y="4633911"/>
            <a:ext cx="427037" cy="24606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40" name="Rectangle 86"/>
          <p:cNvSpPr>
            <a:spLocks noChangeArrowheads="1"/>
          </p:cNvSpPr>
          <p:nvPr/>
        </p:nvSpPr>
        <p:spPr bwMode="auto">
          <a:xfrm>
            <a:off x="6679605" y="4633911"/>
            <a:ext cx="427038" cy="24606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 b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41" name="Line 87"/>
          <p:cNvSpPr>
            <a:spLocks noChangeShapeType="1"/>
          </p:cNvSpPr>
          <p:nvPr/>
        </p:nvSpPr>
        <p:spPr bwMode="auto">
          <a:xfrm>
            <a:off x="3385543" y="4314824"/>
            <a:ext cx="0" cy="3444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2" name="Line 88"/>
          <p:cNvSpPr>
            <a:spLocks noChangeShapeType="1"/>
          </p:cNvSpPr>
          <p:nvPr/>
        </p:nvSpPr>
        <p:spPr bwMode="auto">
          <a:xfrm flipH="1">
            <a:off x="2966443" y="4870449"/>
            <a:ext cx="449262" cy="3587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Line 89"/>
          <p:cNvSpPr>
            <a:spLocks noChangeShapeType="1"/>
          </p:cNvSpPr>
          <p:nvPr/>
        </p:nvSpPr>
        <p:spPr bwMode="auto">
          <a:xfrm>
            <a:off x="3041055" y="5468936"/>
            <a:ext cx="14288" cy="28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" name="Line 90"/>
          <p:cNvSpPr>
            <a:spLocks noChangeShapeType="1"/>
          </p:cNvSpPr>
          <p:nvPr/>
        </p:nvSpPr>
        <p:spPr bwMode="auto">
          <a:xfrm flipH="1">
            <a:off x="6111280" y="4284661"/>
            <a:ext cx="377825" cy="336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" name="Line 91"/>
          <p:cNvSpPr>
            <a:spLocks noChangeShapeType="1"/>
          </p:cNvSpPr>
          <p:nvPr/>
        </p:nvSpPr>
        <p:spPr bwMode="auto">
          <a:xfrm>
            <a:off x="6492280" y="4240211"/>
            <a:ext cx="381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Text Box 78"/>
          <p:cNvSpPr txBox="1">
            <a:spLocks noChangeArrowheads="1"/>
          </p:cNvSpPr>
          <p:nvPr/>
        </p:nvSpPr>
        <p:spPr bwMode="auto">
          <a:xfrm>
            <a:off x="1395048" y="6486523"/>
            <a:ext cx="6362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Tahoma" panose="020B0604030504040204" pitchFamily="34" charset="0"/>
              </a:rPr>
              <a:t>( s    (z   (y    (x    x)   y)  (w    w)   z)   s)  (t     (v    v)  (u   u)     t)</a:t>
            </a:r>
          </a:p>
        </p:txBody>
      </p:sp>
    </p:spTree>
    <p:extLst>
      <p:ext uri="{BB962C8B-B14F-4D97-AF65-F5344CB8AC3E}">
        <p14:creationId xmlns:p14="http://schemas.microsoft.com/office/powerpoint/2010/main" val="187877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深度优先搜索</a:t>
            </a:r>
            <a:r>
              <a:rPr lang="zh-TW" altLang="en-US" b="1" dirty="0"/>
              <a:t>的性质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275783"/>
          </a:xfrm>
        </p:spPr>
        <p:txBody>
          <a:bodyPr>
            <a:normAutofit/>
          </a:bodyPr>
          <a:lstStyle/>
          <a:p>
            <a:r>
              <a:rPr lang="zh-CN" altLang="en-US" dirty="0"/>
              <a:t>定理 在对有向图或无向图 </a:t>
            </a:r>
            <a:r>
              <a:rPr lang="en-US" altLang="zh-CN" dirty="0"/>
              <a:t>G=(V,E) </a:t>
            </a:r>
            <a:r>
              <a:rPr lang="zh-CN" altLang="en-US" dirty="0"/>
              <a:t>进行</a:t>
            </a:r>
            <a:r>
              <a:rPr lang="en-US" altLang="zh-CN" dirty="0"/>
              <a:t>DFS</a:t>
            </a:r>
            <a:r>
              <a:rPr lang="zh-CN" altLang="en-US" dirty="0"/>
              <a:t>时，对任意结点 </a:t>
            </a:r>
            <a:r>
              <a:rPr lang="en-US" altLang="zh-CN" dirty="0"/>
              <a:t>u </a:t>
            </a:r>
            <a:r>
              <a:rPr lang="zh-CN" altLang="en-US" dirty="0"/>
              <a:t>和 </a:t>
            </a:r>
            <a:r>
              <a:rPr lang="en-US" altLang="zh-CN" dirty="0"/>
              <a:t>v</a:t>
            </a:r>
            <a:r>
              <a:rPr lang="zh-CN" altLang="en-US" dirty="0"/>
              <a:t>：以下三种情况只有一种成立：</a:t>
            </a:r>
          </a:p>
          <a:p>
            <a:pPr marL="685800" lvl="2" indent="0">
              <a:buNone/>
            </a:pPr>
            <a:r>
              <a:rPr lang="en-US" altLang="zh-CN" sz="2000" dirty="0"/>
              <a:t>1. [</a:t>
            </a:r>
            <a:r>
              <a:rPr lang="en-US" altLang="zh-CN" sz="2000" dirty="0" err="1"/>
              <a:t>u.d,u.f</a:t>
            </a:r>
            <a:r>
              <a:rPr lang="en-US" altLang="zh-CN" sz="2000" dirty="0"/>
              <a:t>]</a:t>
            </a:r>
            <a:r>
              <a:rPr lang="zh-CN" altLang="en-US" sz="2000" dirty="0"/>
              <a:t>与</a:t>
            </a:r>
            <a:r>
              <a:rPr lang="en-US" altLang="zh-CN" sz="2000" dirty="0"/>
              <a:t>[</a:t>
            </a:r>
            <a:r>
              <a:rPr lang="en-US" altLang="zh-CN" sz="2000" dirty="0" err="1"/>
              <a:t>v.d,v.f</a:t>
            </a:r>
            <a:r>
              <a:rPr lang="en-US" altLang="zh-CN" sz="2000" dirty="0"/>
              <a:t>]</a:t>
            </a:r>
            <a:r>
              <a:rPr lang="zh-CN" altLang="en-US" sz="2000" dirty="0"/>
              <a:t>完全分离：深度优先森林中，</a:t>
            </a:r>
            <a:r>
              <a:rPr lang="en-US" altLang="zh-CN" sz="2000" dirty="0"/>
              <a:t>u</a:t>
            </a:r>
            <a:r>
              <a:rPr lang="zh-CN" altLang="en-US" sz="2000" dirty="0"/>
              <a:t>与</a:t>
            </a:r>
            <a:r>
              <a:rPr lang="en-US" altLang="zh-CN" sz="2000" dirty="0"/>
              <a:t>v</a:t>
            </a:r>
            <a:r>
              <a:rPr lang="zh-CN" altLang="en-US" sz="2000" dirty="0"/>
              <a:t>互相不为对方后代</a:t>
            </a:r>
          </a:p>
          <a:p>
            <a:pPr marL="685800" lvl="2" indent="0">
              <a:buNone/>
            </a:pPr>
            <a:r>
              <a:rPr lang="en-US" altLang="zh-CN" sz="2000" dirty="0"/>
              <a:t>2. [</a:t>
            </a:r>
            <a:r>
              <a:rPr lang="en-US" altLang="zh-CN" sz="2000" dirty="0" err="1"/>
              <a:t>u.d,u.f</a:t>
            </a:r>
            <a:r>
              <a:rPr lang="en-US" altLang="zh-CN" sz="2000" dirty="0"/>
              <a:t>]</a:t>
            </a:r>
            <a:r>
              <a:rPr lang="zh-CN" altLang="en-US" sz="2000" dirty="0"/>
              <a:t>完全包含于</a:t>
            </a:r>
            <a:r>
              <a:rPr lang="en-US" altLang="zh-CN" sz="2000" dirty="0"/>
              <a:t>[</a:t>
            </a:r>
            <a:r>
              <a:rPr lang="en-US" altLang="zh-CN" sz="2000" dirty="0" err="1"/>
              <a:t>v.d,v.f</a:t>
            </a:r>
            <a:r>
              <a:rPr lang="en-US" altLang="zh-CN" sz="2000" dirty="0"/>
              <a:t>]</a:t>
            </a:r>
            <a:r>
              <a:rPr lang="zh-CN" altLang="en-US" sz="2000" dirty="0"/>
              <a:t>：深度优先森林中，</a:t>
            </a:r>
            <a:r>
              <a:rPr lang="en-US" altLang="zh-CN" sz="2000" dirty="0"/>
              <a:t>u</a:t>
            </a:r>
            <a:r>
              <a:rPr lang="zh-CN" altLang="en-US" sz="2000" dirty="0"/>
              <a:t>是</a:t>
            </a:r>
            <a:r>
              <a:rPr lang="en-US" altLang="zh-CN" sz="2000" dirty="0"/>
              <a:t>v</a:t>
            </a:r>
            <a:r>
              <a:rPr lang="zh-CN" altLang="en-US" sz="2000" dirty="0"/>
              <a:t>的后代</a:t>
            </a:r>
          </a:p>
          <a:p>
            <a:pPr marL="685800" lvl="2" indent="0">
              <a:buNone/>
            </a:pPr>
            <a:r>
              <a:rPr lang="en-US" altLang="zh-CN" sz="2000" dirty="0"/>
              <a:t>3. </a:t>
            </a:r>
            <a:r>
              <a:rPr lang="zh-CN" altLang="en-US" sz="2000" dirty="0"/>
              <a:t>与</a:t>
            </a:r>
            <a:r>
              <a:rPr lang="en-US" altLang="zh-CN" sz="2000" dirty="0"/>
              <a:t>2</a:t>
            </a:r>
            <a:r>
              <a:rPr lang="zh-CN" altLang="en-US" sz="2000" dirty="0"/>
              <a:t>相反的情况</a:t>
            </a:r>
            <a:endParaRPr lang="en-US" altLang="zh-CN" sz="2000" dirty="0"/>
          </a:p>
          <a:p>
            <a:pPr marL="685800" lvl="2" indent="0">
              <a:buNone/>
            </a:pPr>
            <a:endParaRPr lang="zh-CN" altLang="en-US" sz="2000" dirty="0"/>
          </a:p>
          <a:p>
            <a:r>
              <a:rPr lang="zh-CN" altLang="en-US" dirty="0"/>
              <a:t>推论 在深度优先森林中，</a:t>
            </a:r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u</a:t>
            </a:r>
            <a:r>
              <a:rPr lang="zh-CN" altLang="en-US" dirty="0"/>
              <a:t>的真后代当且仅当 </a:t>
            </a:r>
            <a:r>
              <a:rPr lang="en-US" altLang="zh-CN" dirty="0" err="1"/>
              <a:t>u.d</a:t>
            </a:r>
            <a:r>
              <a:rPr lang="en-US" altLang="zh-CN" dirty="0"/>
              <a:t>&lt;</a:t>
            </a:r>
            <a:r>
              <a:rPr lang="en-US" altLang="zh-CN" dirty="0" err="1"/>
              <a:t>v.d</a:t>
            </a:r>
            <a:r>
              <a:rPr lang="en-US" altLang="zh-CN" dirty="0"/>
              <a:t>&lt;</a:t>
            </a:r>
            <a:r>
              <a:rPr lang="en-US" altLang="zh-CN" dirty="0" err="1"/>
              <a:t>v.f</a:t>
            </a:r>
            <a:r>
              <a:rPr lang="en-US" altLang="zh-CN" dirty="0"/>
              <a:t>&lt;</a:t>
            </a:r>
            <a:r>
              <a:rPr lang="en-US" altLang="zh-CN" dirty="0" err="1"/>
              <a:t>u.f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白色路径定理</a:t>
            </a:r>
            <a:r>
              <a:rPr lang="zh-CN" altLang="en-US" dirty="0"/>
              <a:t>：在</a:t>
            </a:r>
            <a:r>
              <a:rPr lang="en-US" altLang="zh-CN" dirty="0"/>
              <a:t>G</a:t>
            </a:r>
            <a:r>
              <a:rPr lang="zh-CN" altLang="en-US" dirty="0"/>
              <a:t>的深度优先森林中，</a:t>
            </a:r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u</a:t>
            </a:r>
            <a:r>
              <a:rPr lang="zh-CN" altLang="en-US" dirty="0"/>
              <a:t>的后代当且仅当发现</a:t>
            </a:r>
            <a:r>
              <a:rPr lang="en-US" altLang="zh-CN" dirty="0"/>
              <a:t>u</a:t>
            </a:r>
            <a:r>
              <a:rPr lang="zh-CN" altLang="en-US" dirty="0"/>
              <a:t>时，存在</a:t>
            </a:r>
            <a:r>
              <a:rPr lang="en-US" altLang="zh-CN" dirty="0"/>
              <a:t>u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的由全部由白色结点构成的路径。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4551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 dirty="0"/>
              <a:t>边的分类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08834"/>
            <a:ext cx="7886700" cy="4351338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TW" dirty="0"/>
          </a:p>
          <a:p>
            <a:pPr eaLnBrk="1" hangingPunct="1"/>
            <a:r>
              <a:rPr lang="zh-CN" altLang="en-US" b="1" dirty="0"/>
              <a:t>树边</a:t>
            </a:r>
            <a:r>
              <a:rPr lang="en-US" altLang="zh-CN" b="1" dirty="0"/>
              <a:t>(tree)</a:t>
            </a:r>
            <a:r>
              <a:rPr lang="en-US" altLang="zh-TW" dirty="0"/>
              <a:t>: </a:t>
            </a:r>
            <a:r>
              <a:rPr lang="zh-TW" altLang="en-US" dirty="0"/>
              <a:t>若初次发现</a:t>
            </a:r>
            <a:r>
              <a:rPr lang="en-US" altLang="zh-TW" dirty="0"/>
              <a:t>v</a:t>
            </a:r>
            <a:r>
              <a:rPr lang="zh-TW" altLang="en-US" dirty="0"/>
              <a:t>时是由</a:t>
            </a:r>
            <a:r>
              <a:rPr lang="en-US" altLang="zh-TW" dirty="0"/>
              <a:t>(</a:t>
            </a:r>
            <a:r>
              <a:rPr lang="en-US" altLang="zh-TW" dirty="0" err="1"/>
              <a:t>u,v</a:t>
            </a:r>
            <a:r>
              <a:rPr lang="en-US" altLang="zh-TW" dirty="0"/>
              <a:t>)</a:t>
            </a:r>
            <a:r>
              <a:rPr lang="zh-TW" altLang="en-US" dirty="0"/>
              <a:t>，即</a:t>
            </a:r>
            <a:r>
              <a:rPr lang="en-US" altLang="zh-TW" dirty="0"/>
              <a:t>π[v]=u</a:t>
            </a:r>
            <a:r>
              <a:rPr lang="zh-TW" altLang="en-US" dirty="0"/>
              <a:t>，则</a:t>
            </a:r>
            <a:r>
              <a:rPr lang="zh-CN" altLang="en-US" dirty="0"/>
              <a:t>称此边为树边</a:t>
            </a:r>
            <a:r>
              <a:rPr lang="zh-TW" altLang="en-US" dirty="0"/>
              <a:t>。</a:t>
            </a:r>
          </a:p>
          <a:p>
            <a:pPr eaLnBrk="1" hangingPunct="1"/>
            <a:r>
              <a:rPr lang="zh-CN" altLang="en-US" b="1" dirty="0"/>
              <a:t>后向边</a:t>
            </a:r>
            <a:r>
              <a:rPr lang="en-US" altLang="zh-CN" b="1" dirty="0"/>
              <a:t>(backward)</a:t>
            </a:r>
            <a:r>
              <a:rPr lang="en-US" altLang="zh-TW" dirty="0"/>
              <a:t>: </a:t>
            </a:r>
            <a:r>
              <a:rPr lang="zh-TW" altLang="en-US" dirty="0"/>
              <a:t>若</a:t>
            </a:r>
            <a:r>
              <a:rPr lang="en-US" altLang="zh-TW" dirty="0"/>
              <a:t>v</a:t>
            </a:r>
            <a:r>
              <a:rPr lang="zh-TW" altLang="en-US" dirty="0"/>
              <a:t>是</a:t>
            </a:r>
            <a:r>
              <a:rPr lang="en-US" altLang="zh-TW" dirty="0"/>
              <a:t>u</a:t>
            </a:r>
            <a:r>
              <a:rPr lang="zh-TW" altLang="en-US" dirty="0"/>
              <a:t>的</a:t>
            </a:r>
            <a:r>
              <a:rPr lang="zh-CN" altLang="en-US" dirty="0"/>
              <a:t>祖先</a:t>
            </a:r>
            <a:r>
              <a:rPr lang="zh-TW" altLang="en-US" dirty="0"/>
              <a:t>，则此边称作</a:t>
            </a:r>
            <a:r>
              <a:rPr lang="zh-CN" altLang="en-US" dirty="0"/>
              <a:t>后向边</a:t>
            </a:r>
            <a:r>
              <a:rPr lang="zh-TW" altLang="en-US" dirty="0"/>
              <a:t>。</a:t>
            </a:r>
          </a:p>
          <a:p>
            <a:pPr eaLnBrk="1" hangingPunct="1"/>
            <a:r>
              <a:rPr kumimoji="0" lang="zh-CN" altLang="en-US" b="1" dirty="0"/>
              <a:t>前向边</a:t>
            </a:r>
            <a:r>
              <a:rPr kumimoji="0" lang="en-US" altLang="zh-CN" b="1" dirty="0"/>
              <a:t>(forward)</a:t>
            </a:r>
            <a:r>
              <a:rPr kumimoji="0" lang="en-US" altLang="zh-TW" b="1" dirty="0"/>
              <a:t>: </a:t>
            </a:r>
            <a:r>
              <a:rPr kumimoji="0" lang="zh-TW" altLang="en-US" dirty="0"/>
              <a:t>若</a:t>
            </a:r>
            <a:r>
              <a:rPr kumimoji="0" lang="en-US" altLang="zh-TW" dirty="0"/>
              <a:t>v</a:t>
            </a:r>
            <a:r>
              <a:rPr kumimoji="0" lang="zh-TW" altLang="en-US" dirty="0"/>
              <a:t>是</a:t>
            </a:r>
            <a:r>
              <a:rPr kumimoji="0" lang="en-US" altLang="zh-TW" dirty="0"/>
              <a:t>u</a:t>
            </a:r>
            <a:r>
              <a:rPr kumimoji="0" lang="zh-TW" altLang="en-US" dirty="0"/>
              <a:t>的</a:t>
            </a:r>
            <a:r>
              <a:rPr lang="zh-CN" altLang="en-US" dirty="0"/>
              <a:t>后代，</a:t>
            </a:r>
            <a:r>
              <a:rPr kumimoji="0" lang="zh-TW" altLang="en-US" dirty="0"/>
              <a:t>且</a:t>
            </a:r>
            <a:r>
              <a:rPr kumimoji="0" lang="en-US" altLang="zh-TW" dirty="0"/>
              <a:t>(</a:t>
            </a:r>
            <a:r>
              <a:rPr kumimoji="0" lang="en-US" altLang="zh-TW" dirty="0" err="1"/>
              <a:t>u,v</a:t>
            </a:r>
            <a:r>
              <a:rPr kumimoji="0" lang="en-US" altLang="zh-TW" dirty="0"/>
              <a:t>)</a:t>
            </a:r>
            <a:r>
              <a:rPr kumimoji="0" lang="zh-TW" altLang="en-US" dirty="0"/>
              <a:t>不是</a:t>
            </a:r>
            <a:r>
              <a:rPr kumimoji="0" lang="zh-CN" altLang="en-US" dirty="0"/>
              <a:t>树边</a:t>
            </a:r>
            <a:r>
              <a:rPr kumimoji="0" lang="zh-TW" altLang="en-US" dirty="0"/>
              <a:t>，则此边称作</a:t>
            </a:r>
            <a:r>
              <a:rPr kumimoji="0" lang="zh-CN" altLang="en-US" dirty="0"/>
              <a:t>前向</a:t>
            </a:r>
            <a:r>
              <a:rPr kumimoji="0" lang="zh-TW" altLang="en-US" dirty="0"/>
              <a:t>。</a:t>
            </a:r>
          </a:p>
          <a:p>
            <a:pPr eaLnBrk="1" hangingPunct="1"/>
            <a:r>
              <a:rPr kumimoji="0" lang="zh-CN" altLang="en-US" b="1" dirty="0"/>
              <a:t>横向边</a:t>
            </a:r>
            <a:r>
              <a:rPr kumimoji="0" lang="en-US" altLang="zh-CN" b="1" dirty="0"/>
              <a:t>(cross)</a:t>
            </a:r>
            <a:r>
              <a:rPr kumimoji="0" lang="en-US" altLang="zh-TW" b="1" dirty="0"/>
              <a:t>: </a:t>
            </a:r>
            <a:r>
              <a:rPr kumimoji="0" lang="zh-TW" altLang="en-US" dirty="0"/>
              <a:t>不属于前三类的边均称为</a:t>
            </a:r>
            <a:r>
              <a:rPr kumimoji="0" lang="zh-CN" altLang="en-US" dirty="0"/>
              <a:t>横向边</a:t>
            </a:r>
            <a:r>
              <a:rPr kumimoji="0" lang="zh-TW" altLang="en-US" dirty="0"/>
              <a:t>。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-324544" y="3789040"/>
            <a:ext cx="4662488" cy="2122488"/>
            <a:chOff x="768" y="864"/>
            <a:chExt cx="2937" cy="1337"/>
          </a:xfrm>
        </p:grpSpPr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3310" y="1337"/>
              <a:ext cx="96" cy="38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1248" y="1344"/>
              <a:ext cx="96" cy="38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AutoShape 14"/>
            <p:cNvSpPr>
              <a:spLocks noChangeArrowheads="1"/>
            </p:cNvSpPr>
            <p:nvPr/>
          </p:nvSpPr>
          <p:spPr bwMode="auto">
            <a:xfrm>
              <a:off x="2659" y="1200"/>
              <a:ext cx="672" cy="576"/>
            </a:xfrm>
            <a:prstGeom prst="parallelogram">
              <a:avLst>
                <a:gd name="adj" fmla="val 93576"/>
              </a:avLst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1509" y="1188"/>
              <a:ext cx="280" cy="81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1524" y="1227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2184" y="1170"/>
              <a:ext cx="280" cy="81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1920" y="1344"/>
              <a:ext cx="96" cy="38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2592" y="1344"/>
              <a:ext cx="9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1104" y="1104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3/6</a:t>
              </a: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1776" y="1104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2/9</a:t>
              </a: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2448" y="1104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1/10</a:t>
              </a:r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auto">
            <a:xfrm>
              <a:off x="1104" y="1728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4/5</a:t>
              </a:r>
            </a:p>
          </p:txBody>
        </p:sp>
        <p:sp>
          <p:nvSpPr>
            <p:cNvPr id="17" name="Oval 24"/>
            <p:cNvSpPr>
              <a:spLocks noChangeArrowheads="1"/>
            </p:cNvSpPr>
            <p:nvPr/>
          </p:nvSpPr>
          <p:spPr bwMode="auto">
            <a:xfrm>
              <a:off x="1776" y="1728"/>
              <a:ext cx="432" cy="240"/>
            </a:xfrm>
            <a:prstGeom prst="ellipse">
              <a:avLst/>
            </a:prstGeom>
            <a:solidFill>
              <a:srgbClr val="0033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7/8</a:t>
              </a:r>
            </a:p>
          </p:txBody>
        </p:sp>
        <p:sp>
          <p:nvSpPr>
            <p:cNvPr id="18" name="Oval 25"/>
            <p:cNvSpPr>
              <a:spLocks noChangeArrowheads="1"/>
            </p:cNvSpPr>
            <p:nvPr/>
          </p:nvSpPr>
          <p:spPr bwMode="auto">
            <a:xfrm>
              <a:off x="2448" y="1728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12/13</a:t>
              </a: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768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TW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1296" y="134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V="1">
              <a:off x="1452" y="1309"/>
              <a:ext cx="396" cy="4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 flipH="1">
              <a:off x="1527" y="1842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>
              <a:off x="1968" y="134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1"/>
            <p:cNvSpPr>
              <a:spLocks noChangeShapeType="1"/>
            </p:cNvSpPr>
            <p:nvPr/>
          </p:nvSpPr>
          <p:spPr bwMode="auto">
            <a:xfrm flipH="1">
              <a:off x="2121" y="1331"/>
              <a:ext cx="432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1248" y="89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6" name="Text Box 33"/>
            <p:cNvSpPr txBox="1">
              <a:spLocks noChangeArrowheads="1"/>
            </p:cNvSpPr>
            <p:nvPr/>
          </p:nvSpPr>
          <p:spPr bwMode="auto">
            <a:xfrm>
              <a:off x="1910" y="873"/>
              <a:ext cx="18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7" name="Text Box 34"/>
            <p:cNvSpPr txBox="1">
              <a:spLocks noChangeArrowheads="1"/>
            </p:cNvSpPr>
            <p:nvPr/>
          </p:nvSpPr>
          <p:spPr bwMode="auto">
            <a:xfrm>
              <a:off x="2582" y="873"/>
              <a:ext cx="17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 dirty="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8" name="Text Box 35"/>
            <p:cNvSpPr txBox="1">
              <a:spLocks noChangeArrowheads="1"/>
            </p:cNvSpPr>
            <p:nvPr/>
          </p:nvSpPr>
          <p:spPr bwMode="auto">
            <a:xfrm>
              <a:off x="1248" y="1951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 Box 36"/>
            <p:cNvSpPr txBox="1">
              <a:spLocks noChangeArrowheads="1"/>
            </p:cNvSpPr>
            <p:nvPr/>
          </p:nvSpPr>
          <p:spPr bwMode="auto">
            <a:xfrm>
              <a:off x="1910" y="1929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30" name="Text Box 37"/>
            <p:cNvSpPr txBox="1">
              <a:spLocks noChangeArrowheads="1"/>
            </p:cNvSpPr>
            <p:nvPr/>
          </p:nvSpPr>
          <p:spPr bwMode="auto">
            <a:xfrm>
              <a:off x="2582" y="192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31" name="Text Box 38"/>
            <p:cNvSpPr txBox="1">
              <a:spLocks noChangeArrowheads="1"/>
            </p:cNvSpPr>
            <p:nvPr/>
          </p:nvSpPr>
          <p:spPr bwMode="auto">
            <a:xfrm>
              <a:off x="1478" y="1335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2" name="Text Box 39"/>
            <p:cNvSpPr txBox="1">
              <a:spLocks noChangeArrowheads="1"/>
            </p:cNvSpPr>
            <p:nvPr/>
          </p:nvSpPr>
          <p:spPr bwMode="auto">
            <a:xfrm>
              <a:off x="1572" y="1833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 flipH="1">
              <a:off x="2199" y="1209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41"/>
            <p:cNvSpPr>
              <a:spLocks noChangeShapeType="1"/>
            </p:cNvSpPr>
            <p:nvPr/>
          </p:nvSpPr>
          <p:spPr bwMode="auto">
            <a:xfrm flipH="1">
              <a:off x="2208" y="184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 Box 42"/>
            <p:cNvSpPr txBox="1">
              <a:spLocks noChangeArrowheads="1"/>
            </p:cNvSpPr>
            <p:nvPr/>
          </p:nvSpPr>
          <p:spPr bwMode="auto">
            <a:xfrm>
              <a:off x="2232" y="1839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6" name="Oval 43"/>
            <p:cNvSpPr>
              <a:spLocks noChangeArrowheads="1"/>
            </p:cNvSpPr>
            <p:nvPr/>
          </p:nvSpPr>
          <p:spPr bwMode="auto">
            <a:xfrm>
              <a:off x="3222" y="1698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14/15</a:t>
              </a:r>
            </a:p>
          </p:txBody>
        </p:sp>
        <p:sp>
          <p:nvSpPr>
            <p:cNvPr id="37" name="Text Box 44"/>
            <p:cNvSpPr txBox="1">
              <a:spLocks noChangeArrowheads="1"/>
            </p:cNvSpPr>
            <p:nvPr/>
          </p:nvSpPr>
          <p:spPr bwMode="auto">
            <a:xfrm>
              <a:off x="3356" y="189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8" name="Oval 45"/>
            <p:cNvSpPr>
              <a:spLocks noChangeArrowheads="1"/>
            </p:cNvSpPr>
            <p:nvPr/>
          </p:nvSpPr>
          <p:spPr bwMode="auto">
            <a:xfrm>
              <a:off x="3178" y="1095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11/16</a:t>
              </a:r>
            </a:p>
          </p:txBody>
        </p:sp>
        <p:sp>
          <p:nvSpPr>
            <p:cNvPr id="39" name="Text Box 46"/>
            <p:cNvSpPr txBox="1">
              <a:spLocks noChangeArrowheads="1"/>
            </p:cNvSpPr>
            <p:nvPr/>
          </p:nvSpPr>
          <p:spPr bwMode="auto">
            <a:xfrm>
              <a:off x="3312" y="864"/>
              <a:ext cx="1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40" name="Line 47"/>
            <p:cNvSpPr>
              <a:spLocks noChangeShapeType="1"/>
            </p:cNvSpPr>
            <p:nvPr/>
          </p:nvSpPr>
          <p:spPr bwMode="auto">
            <a:xfrm flipH="1">
              <a:off x="2880" y="1824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48"/>
            <p:cNvSpPr>
              <a:spLocks noChangeShapeType="1"/>
            </p:cNvSpPr>
            <p:nvPr/>
          </p:nvSpPr>
          <p:spPr bwMode="auto">
            <a:xfrm flipV="1">
              <a:off x="3504" y="1296"/>
              <a:ext cx="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49"/>
            <p:cNvSpPr>
              <a:spLocks noChangeShapeType="1"/>
            </p:cNvSpPr>
            <p:nvPr/>
          </p:nvSpPr>
          <p:spPr bwMode="auto">
            <a:xfrm>
              <a:off x="3360" y="134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50"/>
            <p:cNvSpPr>
              <a:spLocks noChangeShapeType="1"/>
            </p:cNvSpPr>
            <p:nvPr/>
          </p:nvSpPr>
          <p:spPr bwMode="auto">
            <a:xfrm flipH="1">
              <a:off x="2765" y="1248"/>
              <a:ext cx="451" cy="4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Text Box 51"/>
            <p:cNvSpPr txBox="1">
              <a:spLocks noChangeArrowheads="1"/>
            </p:cNvSpPr>
            <p:nvPr/>
          </p:nvSpPr>
          <p:spPr bwMode="auto">
            <a:xfrm>
              <a:off x="2162" y="134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5" name="Line 52"/>
            <p:cNvSpPr>
              <a:spLocks noChangeShapeType="1"/>
            </p:cNvSpPr>
            <p:nvPr/>
          </p:nvSpPr>
          <p:spPr bwMode="auto">
            <a:xfrm flipV="1">
              <a:off x="2644" y="1344"/>
              <a:ext cx="0" cy="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3008" y="181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auto">
            <a:xfrm>
              <a:off x="2639" y="1387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auto">
            <a:xfrm>
              <a:off x="3482" y="141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472379" y="3629980"/>
            <a:ext cx="4176464" cy="3061320"/>
            <a:chOff x="1295400" y="1524000"/>
            <a:chExt cx="5699125" cy="3886200"/>
          </a:xfrm>
        </p:grpSpPr>
        <p:sp>
          <p:nvSpPr>
            <p:cNvPr id="50" name="Line 4"/>
            <p:cNvSpPr>
              <a:spLocks noChangeShapeType="1"/>
            </p:cNvSpPr>
            <p:nvPr/>
          </p:nvSpPr>
          <p:spPr bwMode="auto">
            <a:xfrm>
              <a:off x="5973763" y="2320925"/>
              <a:ext cx="447675" cy="481013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5"/>
            <p:cNvSpPr>
              <a:spLocks noChangeShapeType="1"/>
            </p:cNvSpPr>
            <p:nvPr/>
          </p:nvSpPr>
          <p:spPr bwMode="auto">
            <a:xfrm flipH="1">
              <a:off x="5297488" y="2290763"/>
              <a:ext cx="360362" cy="663575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3260725" y="3092450"/>
              <a:ext cx="769938" cy="922338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1889125" y="4138613"/>
              <a:ext cx="244475" cy="800100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8"/>
            <p:cNvSpPr>
              <a:spLocks noChangeShapeType="1"/>
            </p:cNvSpPr>
            <p:nvPr/>
          </p:nvSpPr>
          <p:spPr bwMode="auto">
            <a:xfrm flipH="1">
              <a:off x="2028825" y="3108325"/>
              <a:ext cx="927100" cy="654050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Line 9"/>
            <p:cNvSpPr>
              <a:spLocks noChangeShapeType="1"/>
            </p:cNvSpPr>
            <p:nvPr/>
          </p:nvSpPr>
          <p:spPr bwMode="auto">
            <a:xfrm>
              <a:off x="3048000" y="1905000"/>
              <a:ext cx="76200" cy="838200"/>
            </a:xfrm>
            <a:prstGeom prst="line">
              <a:avLst/>
            </a:prstGeom>
            <a:noFill/>
            <a:ln w="1143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" name="Oval 11"/>
            <p:cNvSpPr>
              <a:spLocks noChangeArrowheads="1"/>
            </p:cNvSpPr>
            <p:nvPr/>
          </p:nvSpPr>
          <p:spPr bwMode="auto">
            <a:xfrm>
              <a:off x="2819400" y="1524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7" name="Oval 12"/>
            <p:cNvSpPr>
              <a:spLocks noChangeArrowheads="1"/>
            </p:cNvSpPr>
            <p:nvPr/>
          </p:nvSpPr>
          <p:spPr bwMode="auto">
            <a:xfrm>
              <a:off x="2895600" y="2743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8" name="Oval 13"/>
            <p:cNvSpPr>
              <a:spLocks noChangeArrowheads="1"/>
            </p:cNvSpPr>
            <p:nvPr/>
          </p:nvSpPr>
          <p:spPr bwMode="auto">
            <a:xfrm>
              <a:off x="1676400" y="3657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59" name="Oval 14"/>
            <p:cNvSpPr>
              <a:spLocks noChangeArrowheads="1"/>
            </p:cNvSpPr>
            <p:nvPr/>
          </p:nvSpPr>
          <p:spPr bwMode="auto">
            <a:xfrm>
              <a:off x="1981200" y="4953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60" name="Oval 15"/>
            <p:cNvSpPr>
              <a:spLocks noChangeArrowheads="1"/>
            </p:cNvSpPr>
            <p:nvPr/>
          </p:nvSpPr>
          <p:spPr bwMode="auto">
            <a:xfrm>
              <a:off x="3962400" y="3962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61" name="Oval 16"/>
            <p:cNvSpPr>
              <a:spLocks noChangeArrowheads="1"/>
            </p:cNvSpPr>
            <p:nvPr/>
          </p:nvSpPr>
          <p:spPr bwMode="auto">
            <a:xfrm>
              <a:off x="4953000" y="2895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62" name="Oval 17"/>
            <p:cNvSpPr>
              <a:spLocks noChangeArrowheads="1"/>
            </p:cNvSpPr>
            <p:nvPr/>
          </p:nvSpPr>
          <p:spPr bwMode="auto">
            <a:xfrm>
              <a:off x="6248400" y="2819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63" name="Oval 18"/>
            <p:cNvSpPr>
              <a:spLocks noChangeArrowheads="1"/>
            </p:cNvSpPr>
            <p:nvPr/>
          </p:nvSpPr>
          <p:spPr bwMode="auto">
            <a:xfrm>
              <a:off x="5562600" y="1905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4" name="Line 19"/>
            <p:cNvSpPr>
              <a:spLocks noChangeShapeType="1"/>
            </p:cNvSpPr>
            <p:nvPr/>
          </p:nvSpPr>
          <p:spPr bwMode="auto">
            <a:xfrm>
              <a:off x="3048000" y="1981200"/>
              <a:ext cx="76200" cy="762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5" name="Line 20"/>
            <p:cNvSpPr>
              <a:spLocks noChangeShapeType="1"/>
            </p:cNvSpPr>
            <p:nvPr/>
          </p:nvSpPr>
          <p:spPr bwMode="auto">
            <a:xfrm flipH="1">
              <a:off x="2084388" y="3079750"/>
              <a:ext cx="869950" cy="622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" name="Line 21"/>
            <p:cNvSpPr>
              <a:spLocks noChangeShapeType="1"/>
            </p:cNvSpPr>
            <p:nvPr/>
          </p:nvSpPr>
          <p:spPr bwMode="auto">
            <a:xfrm>
              <a:off x="1905000" y="4114800"/>
              <a:ext cx="22860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392363" y="4343400"/>
              <a:ext cx="1646237" cy="7604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Line 23"/>
            <p:cNvSpPr>
              <a:spLocks noChangeShapeType="1"/>
            </p:cNvSpPr>
            <p:nvPr/>
          </p:nvSpPr>
          <p:spPr bwMode="auto">
            <a:xfrm flipH="1">
              <a:off x="4343400" y="3352800"/>
              <a:ext cx="68580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9" name="Line 24"/>
            <p:cNvSpPr>
              <a:spLocks noChangeShapeType="1"/>
            </p:cNvSpPr>
            <p:nvPr/>
          </p:nvSpPr>
          <p:spPr bwMode="auto">
            <a:xfrm>
              <a:off x="3200400" y="1981200"/>
              <a:ext cx="952500" cy="1960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" name="Line 25"/>
            <p:cNvSpPr>
              <a:spLocks noChangeShapeType="1"/>
            </p:cNvSpPr>
            <p:nvPr/>
          </p:nvSpPr>
          <p:spPr bwMode="auto">
            <a:xfrm>
              <a:off x="3276600" y="3124200"/>
              <a:ext cx="762000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26"/>
            <p:cNvSpPr>
              <a:spLocks noChangeShapeType="1"/>
            </p:cNvSpPr>
            <p:nvPr/>
          </p:nvSpPr>
          <p:spPr bwMode="auto">
            <a:xfrm flipH="1" flipV="1">
              <a:off x="3276600" y="1752600"/>
              <a:ext cx="175260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27"/>
            <p:cNvSpPr>
              <a:spLocks noChangeShapeType="1"/>
            </p:cNvSpPr>
            <p:nvPr/>
          </p:nvSpPr>
          <p:spPr bwMode="auto">
            <a:xfrm flipH="1">
              <a:off x="5272088" y="2332038"/>
              <a:ext cx="366712" cy="638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Line 28"/>
            <p:cNvSpPr>
              <a:spLocks noChangeShapeType="1"/>
            </p:cNvSpPr>
            <p:nvPr/>
          </p:nvSpPr>
          <p:spPr bwMode="auto">
            <a:xfrm flipH="1">
              <a:off x="5410200" y="3124200"/>
              <a:ext cx="838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4" name="Line 29"/>
            <p:cNvSpPr>
              <a:spLocks noChangeShapeType="1"/>
            </p:cNvSpPr>
            <p:nvPr/>
          </p:nvSpPr>
          <p:spPr bwMode="auto">
            <a:xfrm>
              <a:off x="5943600" y="2286000"/>
              <a:ext cx="4572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75" name="AutoShape 30"/>
            <p:cNvCxnSpPr>
              <a:cxnSpLocks noChangeShapeType="1"/>
              <a:stCxn id="59" idx="2"/>
              <a:endCxn id="57" idx="2"/>
            </p:cNvCxnSpPr>
            <p:nvPr/>
          </p:nvCxnSpPr>
          <p:spPr bwMode="auto">
            <a:xfrm rot="10800000" flipH="1">
              <a:off x="1981200" y="2971800"/>
              <a:ext cx="914400" cy="2209800"/>
            </a:xfrm>
            <a:prstGeom prst="curvedConnector3">
              <a:avLst>
                <a:gd name="adj1" fmla="val -72921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31"/>
            <p:cNvCxnSpPr>
              <a:cxnSpLocks noChangeShapeType="1"/>
              <a:stCxn id="62" idx="6"/>
              <a:endCxn id="63" idx="6"/>
            </p:cNvCxnSpPr>
            <p:nvPr/>
          </p:nvCxnSpPr>
          <p:spPr bwMode="auto">
            <a:xfrm flipH="1" flipV="1">
              <a:off x="6019800" y="2133600"/>
              <a:ext cx="685800" cy="914400"/>
            </a:xfrm>
            <a:prstGeom prst="curvedConnector3">
              <a:avLst>
                <a:gd name="adj1" fmla="val -694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 Box 32"/>
            <p:cNvSpPr txBox="1">
              <a:spLocks noChangeArrowheads="1"/>
            </p:cNvSpPr>
            <p:nvPr/>
          </p:nvSpPr>
          <p:spPr bwMode="auto">
            <a:xfrm>
              <a:off x="6675438" y="2193925"/>
              <a:ext cx="3190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8" name="Text Box 33"/>
            <p:cNvSpPr txBox="1">
              <a:spLocks noChangeArrowheads="1"/>
            </p:cNvSpPr>
            <p:nvPr/>
          </p:nvSpPr>
          <p:spPr bwMode="auto">
            <a:xfrm>
              <a:off x="1295400" y="3206750"/>
              <a:ext cx="3190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9" name="Text Box 34"/>
            <p:cNvSpPr txBox="1">
              <a:spLocks noChangeArrowheads="1"/>
            </p:cNvSpPr>
            <p:nvPr/>
          </p:nvSpPr>
          <p:spPr bwMode="auto">
            <a:xfrm>
              <a:off x="5775325" y="2809875"/>
              <a:ext cx="330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0" name="Text Box 35"/>
            <p:cNvSpPr txBox="1">
              <a:spLocks noChangeArrowheads="1"/>
            </p:cNvSpPr>
            <p:nvPr/>
          </p:nvSpPr>
          <p:spPr bwMode="auto">
            <a:xfrm>
              <a:off x="4495800" y="3282950"/>
              <a:ext cx="330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1" name="Text Box 36"/>
            <p:cNvSpPr txBox="1">
              <a:spLocks noChangeArrowheads="1"/>
            </p:cNvSpPr>
            <p:nvPr/>
          </p:nvSpPr>
          <p:spPr bwMode="auto">
            <a:xfrm>
              <a:off x="3905250" y="1957388"/>
              <a:ext cx="330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2" name="Text Box 37"/>
            <p:cNvSpPr txBox="1">
              <a:spLocks noChangeArrowheads="1"/>
            </p:cNvSpPr>
            <p:nvPr/>
          </p:nvSpPr>
          <p:spPr bwMode="auto">
            <a:xfrm>
              <a:off x="3005138" y="4416425"/>
              <a:ext cx="330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" name="Text Box 38"/>
            <p:cNvSpPr txBox="1">
              <a:spLocks noChangeArrowheads="1"/>
            </p:cNvSpPr>
            <p:nvPr/>
          </p:nvSpPr>
          <p:spPr bwMode="auto">
            <a:xfrm>
              <a:off x="3429000" y="2292350"/>
              <a:ext cx="3079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F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 dirty="0"/>
              <a:t>边的分类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08834"/>
            <a:ext cx="7886700" cy="4351338"/>
          </a:xfrm>
        </p:spPr>
        <p:txBody>
          <a:bodyPr/>
          <a:lstStyle/>
          <a:p>
            <a:r>
              <a:rPr lang="zh-CN" altLang="en-US" dirty="0"/>
              <a:t>第一次探索边 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 </a:t>
            </a:r>
            <a:r>
              <a:rPr lang="zh-CN" altLang="en-US" dirty="0"/>
              <a:t>时，结点</a:t>
            </a:r>
            <a:r>
              <a:rPr lang="en-US" altLang="zh-CN" dirty="0"/>
              <a:t>v</a:t>
            </a:r>
            <a:r>
              <a:rPr lang="zh-CN" altLang="en-US" dirty="0"/>
              <a:t>的颜色会反应边的信息：</a:t>
            </a:r>
          </a:p>
          <a:p>
            <a:pPr marL="685800" lvl="2" indent="0">
              <a:buNone/>
            </a:pPr>
            <a:r>
              <a:rPr lang="en-US" altLang="zh-CN" sz="2400" dirty="0"/>
              <a:t>v </a:t>
            </a:r>
            <a:r>
              <a:rPr lang="zh-CN" altLang="en-US" sz="2400" dirty="0"/>
              <a:t>为白色：</a:t>
            </a:r>
            <a:r>
              <a:rPr lang="en-US" altLang="zh-CN" sz="2400" dirty="0"/>
              <a:t>(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) </a:t>
            </a:r>
            <a:r>
              <a:rPr lang="zh-CN" altLang="en-US" sz="2400" dirty="0"/>
              <a:t>为树边</a:t>
            </a:r>
          </a:p>
          <a:p>
            <a:pPr marL="685800" lvl="2" indent="0">
              <a:buNone/>
            </a:pPr>
            <a:r>
              <a:rPr lang="en-US" altLang="zh-CN" sz="2400" dirty="0"/>
              <a:t>v </a:t>
            </a:r>
            <a:r>
              <a:rPr lang="zh-CN" altLang="en-US" sz="2400" dirty="0"/>
              <a:t>为灰色：</a:t>
            </a:r>
            <a:r>
              <a:rPr lang="en-US" altLang="zh-CN" sz="2400" dirty="0"/>
              <a:t>(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) </a:t>
            </a:r>
            <a:r>
              <a:rPr lang="zh-CN" altLang="en-US" sz="2400" dirty="0"/>
              <a:t>为后向边</a:t>
            </a:r>
          </a:p>
          <a:p>
            <a:pPr marL="685800" lvl="2" indent="0">
              <a:buNone/>
            </a:pPr>
            <a:r>
              <a:rPr lang="en-US" altLang="zh-CN" sz="2400" dirty="0"/>
              <a:t>v </a:t>
            </a:r>
            <a:r>
              <a:rPr lang="zh-CN" altLang="en-US" sz="2400" dirty="0"/>
              <a:t>为黑色：</a:t>
            </a:r>
            <a:r>
              <a:rPr lang="en-US" altLang="zh-CN" sz="2400" dirty="0"/>
              <a:t>(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) </a:t>
            </a:r>
            <a:r>
              <a:rPr lang="zh-CN" altLang="en-US" sz="2400" dirty="0"/>
              <a:t>为前向边或横向边</a:t>
            </a:r>
          </a:p>
          <a:p>
            <a:r>
              <a:rPr lang="zh-CN" altLang="en-US" b="1" dirty="0"/>
              <a:t>定理</a:t>
            </a:r>
            <a:r>
              <a:rPr lang="zh-CN" altLang="en-US" dirty="0"/>
              <a:t> 对无向图</a:t>
            </a:r>
            <a:r>
              <a:rPr lang="en-US" altLang="zh-CN" dirty="0"/>
              <a:t>G</a:t>
            </a:r>
            <a:r>
              <a:rPr lang="zh-CN" altLang="en-US" dirty="0"/>
              <a:t>进行</a:t>
            </a:r>
            <a:r>
              <a:rPr lang="en-US" altLang="zh-CN" dirty="0"/>
              <a:t>DFS</a:t>
            </a:r>
            <a:r>
              <a:rPr lang="zh-CN" altLang="en-US" dirty="0"/>
              <a:t>时，每条边要么是树边，要么是后向边。</a:t>
            </a:r>
            <a:r>
              <a:rPr lang="en-US" altLang="zh-CN" dirty="0"/>
              <a:t> </a:t>
            </a:r>
            <a:r>
              <a:rPr lang="zh-CN" altLang="en-US" dirty="0"/>
              <a:t>有向图中的横向边在无向图中成为树边或后向边。</a:t>
            </a:r>
            <a:endParaRPr lang="zh-TW" altLang="en-US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-324544" y="3789040"/>
            <a:ext cx="4662488" cy="2122488"/>
            <a:chOff x="768" y="864"/>
            <a:chExt cx="2937" cy="1337"/>
          </a:xfrm>
        </p:grpSpPr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3310" y="1337"/>
              <a:ext cx="96" cy="38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1248" y="1344"/>
              <a:ext cx="96" cy="38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" name="AutoShape 14"/>
            <p:cNvSpPr>
              <a:spLocks noChangeArrowheads="1"/>
            </p:cNvSpPr>
            <p:nvPr/>
          </p:nvSpPr>
          <p:spPr bwMode="auto">
            <a:xfrm>
              <a:off x="2659" y="1200"/>
              <a:ext cx="672" cy="576"/>
            </a:xfrm>
            <a:prstGeom prst="parallelogram">
              <a:avLst>
                <a:gd name="adj" fmla="val 93576"/>
              </a:avLst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1509" y="1188"/>
              <a:ext cx="280" cy="81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1524" y="1227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2184" y="1170"/>
              <a:ext cx="280" cy="81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1920" y="1344"/>
              <a:ext cx="96" cy="38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Rectangle 19"/>
            <p:cNvSpPr>
              <a:spLocks noChangeArrowheads="1"/>
            </p:cNvSpPr>
            <p:nvPr/>
          </p:nvSpPr>
          <p:spPr bwMode="auto">
            <a:xfrm>
              <a:off x="2592" y="1344"/>
              <a:ext cx="9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1104" y="1104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3/6</a:t>
              </a: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1776" y="1104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2/9</a:t>
              </a: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2448" y="1104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1/10</a:t>
              </a:r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auto">
            <a:xfrm>
              <a:off x="1104" y="1728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4/5</a:t>
              </a:r>
            </a:p>
          </p:txBody>
        </p:sp>
        <p:sp>
          <p:nvSpPr>
            <p:cNvPr id="17" name="Oval 24"/>
            <p:cNvSpPr>
              <a:spLocks noChangeArrowheads="1"/>
            </p:cNvSpPr>
            <p:nvPr/>
          </p:nvSpPr>
          <p:spPr bwMode="auto">
            <a:xfrm>
              <a:off x="1776" y="1728"/>
              <a:ext cx="432" cy="240"/>
            </a:xfrm>
            <a:prstGeom prst="ellipse">
              <a:avLst/>
            </a:prstGeom>
            <a:solidFill>
              <a:srgbClr val="0033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7/8</a:t>
              </a:r>
            </a:p>
          </p:txBody>
        </p:sp>
        <p:sp>
          <p:nvSpPr>
            <p:cNvPr id="18" name="Oval 25"/>
            <p:cNvSpPr>
              <a:spLocks noChangeArrowheads="1"/>
            </p:cNvSpPr>
            <p:nvPr/>
          </p:nvSpPr>
          <p:spPr bwMode="auto">
            <a:xfrm>
              <a:off x="2448" y="1728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12/13</a:t>
              </a: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768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en-US" altLang="zh-TW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1296" y="134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V="1">
              <a:off x="1452" y="1309"/>
              <a:ext cx="396" cy="4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 flipH="1">
              <a:off x="1527" y="1842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>
              <a:off x="1968" y="134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31"/>
            <p:cNvSpPr>
              <a:spLocks noChangeShapeType="1"/>
            </p:cNvSpPr>
            <p:nvPr/>
          </p:nvSpPr>
          <p:spPr bwMode="auto">
            <a:xfrm flipH="1">
              <a:off x="2121" y="1331"/>
              <a:ext cx="432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1248" y="89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6" name="Text Box 33"/>
            <p:cNvSpPr txBox="1">
              <a:spLocks noChangeArrowheads="1"/>
            </p:cNvSpPr>
            <p:nvPr/>
          </p:nvSpPr>
          <p:spPr bwMode="auto">
            <a:xfrm>
              <a:off x="1910" y="873"/>
              <a:ext cx="18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7" name="Text Box 34"/>
            <p:cNvSpPr txBox="1">
              <a:spLocks noChangeArrowheads="1"/>
            </p:cNvSpPr>
            <p:nvPr/>
          </p:nvSpPr>
          <p:spPr bwMode="auto">
            <a:xfrm>
              <a:off x="2582" y="873"/>
              <a:ext cx="17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 dirty="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8" name="Text Box 35"/>
            <p:cNvSpPr txBox="1">
              <a:spLocks noChangeArrowheads="1"/>
            </p:cNvSpPr>
            <p:nvPr/>
          </p:nvSpPr>
          <p:spPr bwMode="auto">
            <a:xfrm>
              <a:off x="1248" y="1951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 Box 36"/>
            <p:cNvSpPr txBox="1">
              <a:spLocks noChangeArrowheads="1"/>
            </p:cNvSpPr>
            <p:nvPr/>
          </p:nvSpPr>
          <p:spPr bwMode="auto">
            <a:xfrm>
              <a:off x="1910" y="1929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30" name="Text Box 37"/>
            <p:cNvSpPr txBox="1">
              <a:spLocks noChangeArrowheads="1"/>
            </p:cNvSpPr>
            <p:nvPr/>
          </p:nvSpPr>
          <p:spPr bwMode="auto">
            <a:xfrm>
              <a:off x="2582" y="192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31" name="Text Box 38"/>
            <p:cNvSpPr txBox="1">
              <a:spLocks noChangeArrowheads="1"/>
            </p:cNvSpPr>
            <p:nvPr/>
          </p:nvSpPr>
          <p:spPr bwMode="auto">
            <a:xfrm>
              <a:off x="1478" y="1335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2" name="Text Box 39"/>
            <p:cNvSpPr txBox="1">
              <a:spLocks noChangeArrowheads="1"/>
            </p:cNvSpPr>
            <p:nvPr/>
          </p:nvSpPr>
          <p:spPr bwMode="auto">
            <a:xfrm>
              <a:off x="1572" y="1833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 flipH="1">
              <a:off x="2199" y="1209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41"/>
            <p:cNvSpPr>
              <a:spLocks noChangeShapeType="1"/>
            </p:cNvSpPr>
            <p:nvPr/>
          </p:nvSpPr>
          <p:spPr bwMode="auto">
            <a:xfrm flipH="1">
              <a:off x="2208" y="184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 Box 42"/>
            <p:cNvSpPr txBox="1">
              <a:spLocks noChangeArrowheads="1"/>
            </p:cNvSpPr>
            <p:nvPr/>
          </p:nvSpPr>
          <p:spPr bwMode="auto">
            <a:xfrm>
              <a:off x="2232" y="1839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6" name="Oval 43"/>
            <p:cNvSpPr>
              <a:spLocks noChangeArrowheads="1"/>
            </p:cNvSpPr>
            <p:nvPr/>
          </p:nvSpPr>
          <p:spPr bwMode="auto">
            <a:xfrm>
              <a:off x="3222" y="1698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14/15</a:t>
              </a:r>
            </a:p>
          </p:txBody>
        </p:sp>
        <p:sp>
          <p:nvSpPr>
            <p:cNvPr id="37" name="Text Box 44"/>
            <p:cNvSpPr txBox="1">
              <a:spLocks noChangeArrowheads="1"/>
            </p:cNvSpPr>
            <p:nvPr/>
          </p:nvSpPr>
          <p:spPr bwMode="auto">
            <a:xfrm>
              <a:off x="3356" y="1899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38" name="Oval 45"/>
            <p:cNvSpPr>
              <a:spLocks noChangeArrowheads="1"/>
            </p:cNvSpPr>
            <p:nvPr/>
          </p:nvSpPr>
          <p:spPr bwMode="auto">
            <a:xfrm>
              <a:off x="3178" y="1095"/>
              <a:ext cx="432" cy="240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11/16</a:t>
              </a:r>
            </a:p>
          </p:txBody>
        </p:sp>
        <p:sp>
          <p:nvSpPr>
            <p:cNvPr id="39" name="Text Box 46"/>
            <p:cNvSpPr txBox="1">
              <a:spLocks noChangeArrowheads="1"/>
            </p:cNvSpPr>
            <p:nvPr/>
          </p:nvSpPr>
          <p:spPr bwMode="auto">
            <a:xfrm>
              <a:off x="3312" y="864"/>
              <a:ext cx="1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40" name="Line 47"/>
            <p:cNvSpPr>
              <a:spLocks noChangeShapeType="1"/>
            </p:cNvSpPr>
            <p:nvPr/>
          </p:nvSpPr>
          <p:spPr bwMode="auto">
            <a:xfrm flipH="1">
              <a:off x="2880" y="1824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48"/>
            <p:cNvSpPr>
              <a:spLocks noChangeShapeType="1"/>
            </p:cNvSpPr>
            <p:nvPr/>
          </p:nvSpPr>
          <p:spPr bwMode="auto">
            <a:xfrm flipV="1">
              <a:off x="3504" y="1296"/>
              <a:ext cx="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49"/>
            <p:cNvSpPr>
              <a:spLocks noChangeShapeType="1"/>
            </p:cNvSpPr>
            <p:nvPr/>
          </p:nvSpPr>
          <p:spPr bwMode="auto">
            <a:xfrm>
              <a:off x="3360" y="134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50"/>
            <p:cNvSpPr>
              <a:spLocks noChangeShapeType="1"/>
            </p:cNvSpPr>
            <p:nvPr/>
          </p:nvSpPr>
          <p:spPr bwMode="auto">
            <a:xfrm flipH="1">
              <a:off x="2765" y="1248"/>
              <a:ext cx="451" cy="4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Text Box 51"/>
            <p:cNvSpPr txBox="1">
              <a:spLocks noChangeArrowheads="1"/>
            </p:cNvSpPr>
            <p:nvPr/>
          </p:nvSpPr>
          <p:spPr bwMode="auto">
            <a:xfrm>
              <a:off x="2162" y="134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5" name="Line 52"/>
            <p:cNvSpPr>
              <a:spLocks noChangeShapeType="1"/>
            </p:cNvSpPr>
            <p:nvPr/>
          </p:nvSpPr>
          <p:spPr bwMode="auto">
            <a:xfrm flipV="1">
              <a:off x="2644" y="1344"/>
              <a:ext cx="0" cy="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3008" y="181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auto">
            <a:xfrm>
              <a:off x="2639" y="1387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auto">
            <a:xfrm>
              <a:off x="3482" y="1412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472379" y="3629980"/>
            <a:ext cx="4176464" cy="3061320"/>
            <a:chOff x="1295400" y="1524000"/>
            <a:chExt cx="5699125" cy="3886200"/>
          </a:xfrm>
        </p:grpSpPr>
        <p:sp>
          <p:nvSpPr>
            <p:cNvPr id="50" name="Line 4"/>
            <p:cNvSpPr>
              <a:spLocks noChangeShapeType="1"/>
            </p:cNvSpPr>
            <p:nvPr/>
          </p:nvSpPr>
          <p:spPr bwMode="auto">
            <a:xfrm>
              <a:off x="5973763" y="2320925"/>
              <a:ext cx="447675" cy="481013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5"/>
            <p:cNvSpPr>
              <a:spLocks noChangeShapeType="1"/>
            </p:cNvSpPr>
            <p:nvPr/>
          </p:nvSpPr>
          <p:spPr bwMode="auto">
            <a:xfrm flipH="1">
              <a:off x="5297488" y="2290763"/>
              <a:ext cx="360362" cy="663575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6"/>
            <p:cNvSpPr>
              <a:spLocks noChangeShapeType="1"/>
            </p:cNvSpPr>
            <p:nvPr/>
          </p:nvSpPr>
          <p:spPr bwMode="auto">
            <a:xfrm>
              <a:off x="3260725" y="3092450"/>
              <a:ext cx="769938" cy="922338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1889125" y="4138613"/>
              <a:ext cx="244475" cy="800100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8"/>
            <p:cNvSpPr>
              <a:spLocks noChangeShapeType="1"/>
            </p:cNvSpPr>
            <p:nvPr/>
          </p:nvSpPr>
          <p:spPr bwMode="auto">
            <a:xfrm flipH="1">
              <a:off x="2028825" y="3108325"/>
              <a:ext cx="927100" cy="654050"/>
            </a:xfrm>
            <a:prstGeom prst="line">
              <a:avLst/>
            </a:prstGeom>
            <a:noFill/>
            <a:ln w="1270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Line 9"/>
            <p:cNvSpPr>
              <a:spLocks noChangeShapeType="1"/>
            </p:cNvSpPr>
            <p:nvPr/>
          </p:nvSpPr>
          <p:spPr bwMode="auto">
            <a:xfrm>
              <a:off x="3048000" y="1905000"/>
              <a:ext cx="76200" cy="838200"/>
            </a:xfrm>
            <a:prstGeom prst="line">
              <a:avLst/>
            </a:prstGeom>
            <a:noFill/>
            <a:ln w="114300">
              <a:solidFill>
                <a:srgbClr val="99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6" name="Oval 11"/>
            <p:cNvSpPr>
              <a:spLocks noChangeArrowheads="1"/>
            </p:cNvSpPr>
            <p:nvPr/>
          </p:nvSpPr>
          <p:spPr bwMode="auto">
            <a:xfrm>
              <a:off x="2819400" y="1524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57" name="Oval 12"/>
            <p:cNvSpPr>
              <a:spLocks noChangeArrowheads="1"/>
            </p:cNvSpPr>
            <p:nvPr/>
          </p:nvSpPr>
          <p:spPr bwMode="auto">
            <a:xfrm>
              <a:off x="2895600" y="27432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8" name="Oval 13"/>
            <p:cNvSpPr>
              <a:spLocks noChangeArrowheads="1"/>
            </p:cNvSpPr>
            <p:nvPr/>
          </p:nvSpPr>
          <p:spPr bwMode="auto">
            <a:xfrm>
              <a:off x="1676400" y="3657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59" name="Oval 14"/>
            <p:cNvSpPr>
              <a:spLocks noChangeArrowheads="1"/>
            </p:cNvSpPr>
            <p:nvPr/>
          </p:nvSpPr>
          <p:spPr bwMode="auto">
            <a:xfrm>
              <a:off x="1981200" y="4953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60" name="Oval 15"/>
            <p:cNvSpPr>
              <a:spLocks noChangeArrowheads="1"/>
            </p:cNvSpPr>
            <p:nvPr/>
          </p:nvSpPr>
          <p:spPr bwMode="auto">
            <a:xfrm>
              <a:off x="3962400" y="3962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61" name="Oval 16"/>
            <p:cNvSpPr>
              <a:spLocks noChangeArrowheads="1"/>
            </p:cNvSpPr>
            <p:nvPr/>
          </p:nvSpPr>
          <p:spPr bwMode="auto">
            <a:xfrm>
              <a:off x="4953000" y="28956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62" name="Oval 17"/>
            <p:cNvSpPr>
              <a:spLocks noChangeArrowheads="1"/>
            </p:cNvSpPr>
            <p:nvPr/>
          </p:nvSpPr>
          <p:spPr bwMode="auto">
            <a:xfrm>
              <a:off x="6248400" y="28194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63" name="Oval 18"/>
            <p:cNvSpPr>
              <a:spLocks noChangeArrowheads="1"/>
            </p:cNvSpPr>
            <p:nvPr/>
          </p:nvSpPr>
          <p:spPr bwMode="auto">
            <a:xfrm>
              <a:off x="5562600" y="19050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4" name="Line 19"/>
            <p:cNvSpPr>
              <a:spLocks noChangeShapeType="1"/>
            </p:cNvSpPr>
            <p:nvPr/>
          </p:nvSpPr>
          <p:spPr bwMode="auto">
            <a:xfrm>
              <a:off x="3048000" y="1981200"/>
              <a:ext cx="76200" cy="762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5" name="Line 20"/>
            <p:cNvSpPr>
              <a:spLocks noChangeShapeType="1"/>
            </p:cNvSpPr>
            <p:nvPr/>
          </p:nvSpPr>
          <p:spPr bwMode="auto">
            <a:xfrm flipH="1">
              <a:off x="2084388" y="3079750"/>
              <a:ext cx="869950" cy="622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" name="Line 21"/>
            <p:cNvSpPr>
              <a:spLocks noChangeShapeType="1"/>
            </p:cNvSpPr>
            <p:nvPr/>
          </p:nvSpPr>
          <p:spPr bwMode="auto">
            <a:xfrm>
              <a:off x="1905000" y="4114800"/>
              <a:ext cx="22860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392363" y="4343400"/>
              <a:ext cx="1646237" cy="7604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Line 23"/>
            <p:cNvSpPr>
              <a:spLocks noChangeShapeType="1"/>
            </p:cNvSpPr>
            <p:nvPr/>
          </p:nvSpPr>
          <p:spPr bwMode="auto">
            <a:xfrm flipH="1">
              <a:off x="4343400" y="3352800"/>
              <a:ext cx="68580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9" name="Line 24"/>
            <p:cNvSpPr>
              <a:spLocks noChangeShapeType="1"/>
            </p:cNvSpPr>
            <p:nvPr/>
          </p:nvSpPr>
          <p:spPr bwMode="auto">
            <a:xfrm>
              <a:off x="3200400" y="1981200"/>
              <a:ext cx="952500" cy="1960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0" name="Line 25"/>
            <p:cNvSpPr>
              <a:spLocks noChangeShapeType="1"/>
            </p:cNvSpPr>
            <p:nvPr/>
          </p:nvSpPr>
          <p:spPr bwMode="auto">
            <a:xfrm>
              <a:off x="3276600" y="3124200"/>
              <a:ext cx="762000" cy="914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26"/>
            <p:cNvSpPr>
              <a:spLocks noChangeShapeType="1"/>
            </p:cNvSpPr>
            <p:nvPr/>
          </p:nvSpPr>
          <p:spPr bwMode="auto">
            <a:xfrm flipH="1" flipV="1">
              <a:off x="3276600" y="1752600"/>
              <a:ext cx="1752600" cy="1219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27"/>
            <p:cNvSpPr>
              <a:spLocks noChangeShapeType="1"/>
            </p:cNvSpPr>
            <p:nvPr/>
          </p:nvSpPr>
          <p:spPr bwMode="auto">
            <a:xfrm flipH="1">
              <a:off x="5272088" y="2332038"/>
              <a:ext cx="366712" cy="638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Line 28"/>
            <p:cNvSpPr>
              <a:spLocks noChangeShapeType="1"/>
            </p:cNvSpPr>
            <p:nvPr/>
          </p:nvSpPr>
          <p:spPr bwMode="auto">
            <a:xfrm flipH="1">
              <a:off x="5410200" y="3124200"/>
              <a:ext cx="838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4" name="Line 29"/>
            <p:cNvSpPr>
              <a:spLocks noChangeShapeType="1"/>
            </p:cNvSpPr>
            <p:nvPr/>
          </p:nvSpPr>
          <p:spPr bwMode="auto">
            <a:xfrm>
              <a:off x="5943600" y="2286000"/>
              <a:ext cx="4572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75" name="AutoShape 30"/>
            <p:cNvCxnSpPr>
              <a:cxnSpLocks noChangeShapeType="1"/>
              <a:stCxn id="59" idx="2"/>
              <a:endCxn id="57" idx="2"/>
            </p:cNvCxnSpPr>
            <p:nvPr/>
          </p:nvCxnSpPr>
          <p:spPr bwMode="auto">
            <a:xfrm rot="10800000" flipH="1">
              <a:off x="1981200" y="2971800"/>
              <a:ext cx="914400" cy="2209800"/>
            </a:xfrm>
            <a:prstGeom prst="curvedConnector3">
              <a:avLst>
                <a:gd name="adj1" fmla="val -72921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31"/>
            <p:cNvCxnSpPr>
              <a:cxnSpLocks noChangeShapeType="1"/>
              <a:stCxn id="62" idx="6"/>
              <a:endCxn id="63" idx="6"/>
            </p:cNvCxnSpPr>
            <p:nvPr/>
          </p:nvCxnSpPr>
          <p:spPr bwMode="auto">
            <a:xfrm flipH="1" flipV="1">
              <a:off x="6019800" y="2133600"/>
              <a:ext cx="685800" cy="914400"/>
            </a:xfrm>
            <a:prstGeom prst="curvedConnector3">
              <a:avLst>
                <a:gd name="adj1" fmla="val -694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 Box 32"/>
            <p:cNvSpPr txBox="1">
              <a:spLocks noChangeArrowheads="1"/>
            </p:cNvSpPr>
            <p:nvPr/>
          </p:nvSpPr>
          <p:spPr bwMode="auto">
            <a:xfrm>
              <a:off x="6675438" y="2193925"/>
              <a:ext cx="3190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8" name="Text Box 33"/>
            <p:cNvSpPr txBox="1">
              <a:spLocks noChangeArrowheads="1"/>
            </p:cNvSpPr>
            <p:nvPr/>
          </p:nvSpPr>
          <p:spPr bwMode="auto">
            <a:xfrm>
              <a:off x="1295400" y="3206750"/>
              <a:ext cx="3190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9" name="Text Box 34"/>
            <p:cNvSpPr txBox="1">
              <a:spLocks noChangeArrowheads="1"/>
            </p:cNvSpPr>
            <p:nvPr/>
          </p:nvSpPr>
          <p:spPr bwMode="auto">
            <a:xfrm>
              <a:off x="5775325" y="2809875"/>
              <a:ext cx="330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0" name="Text Box 35"/>
            <p:cNvSpPr txBox="1">
              <a:spLocks noChangeArrowheads="1"/>
            </p:cNvSpPr>
            <p:nvPr/>
          </p:nvSpPr>
          <p:spPr bwMode="auto">
            <a:xfrm>
              <a:off x="4495800" y="3282950"/>
              <a:ext cx="330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1" name="Text Box 36"/>
            <p:cNvSpPr txBox="1">
              <a:spLocks noChangeArrowheads="1"/>
            </p:cNvSpPr>
            <p:nvPr/>
          </p:nvSpPr>
          <p:spPr bwMode="auto">
            <a:xfrm>
              <a:off x="3905250" y="1957388"/>
              <a:ext cx="330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2" name="Text Box 37"/>
            <p:cNvSpPr txBox="1">
              <a:spLocks noChangeArrowheads="1"/>
            </p:cNvSpPr>
            <p:nvPr/>
          </p:nvSpPr>
          <p:spPr bwMode="auto">
            <a:xfrm>
              <a:off x="3005138" y="4416425"/>
              <a:ext cx="330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3" name="Text Box 38"/>
            <p:cNvSpPr txBox="1">
              <a:spLocks noChangeArrowheads="1"/>
            </p:cNvSpPr>
            <p:nvPr/>
          </p:nvSpPr>
          <p:spPr bwMode="auto">
            <a:xfrm>
              <a:off x="3429000" y="2292350"/>
              <a:ext cx="3079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latin typeface="Times New Roman" panose="02020603050405020304" pitchFamily="18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826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深度优先搜索应用</a:t>
            </a:r>
            <a:r>
              <a:rPr lang="en-US" altLang="zh-CN" b="1" dirty="0"/>
              <a:t>1</a:t>
            </a:r>
            <a:r>
              <a:rPr lang="zh-CN" altLang="en-US" b="1" dirty="0"/>
              <a:t>：拓扑排序</a:t>
            </a:r>
            <a:endParaRPr lang="en-US" altLang="zh-TW" b="1" dirty="0"/>
          </a:p>
        </p:txBody>
      </p:sp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有向无环图</a:t>
            </a:r>
            <a:r>
              <a:rPr lang="en-US" altLang="zh-TW" dirty="0"/>
              <a:t>DAG (Directed acyclic graph) G=(V,E):</a:t>
            </a:r>
          </a:p>
          <a:p>
            <a:endParaRPr lang="en-US" altLang="zh-TW" dirty="0"/>
          </a:p>
          <a:p>
            <a:r>
              <a:rPr lang="en-US" altLang="zh-TW" dirty="0"/>
              <a:t>Topological sort(</a:t>
            </a:r>
            <a:r>
              <a:rPr lang="zh-TW" altLang="en-US" dirty="0"/>
              <a:t>拓朴排序</a:t>
            </a:r>
            <a:r>
              <a:rPr lang="en-US" altLang="zh-TW" dirty="0"/>
              <a:t>)</a:t>
            </a:r>
            <a:r>
              <a:rPr lang="zh-TW" altLang="en-US" dirty="0"/>
              <a:t>是一</a:t>
            </a:r>
            <a:r>
              <a:rPr lang="zh-CN" altLang="en-US" dirty="0"/>
              <a:t>种</a:t>
            </a:r>
            <a:r>
              <a:rPr lang="zh-TW" altLang="en-US" dirty="0"/>
              <a:t>对</a:t>
            </a:r>
            <a:r>
              <a:rPr lang="zh-CN" altLang="en-US" dirty="0"/>
              <a:t>点集</a:t>
            </a:r>
            <a:r>
              <a:rPr lang="en-US" altLang="zh-TW" dirty="0"/>
              <a:t>V</a:t>
            </a:r>
            <a:r>
              <a:rPr lang="zh-TW" altLang="en-US" dirty="0"/>
              <a:t>的排序，</a:t>
            </a:r>
            <a:r>
              <a:rPr lang="zh-CN" altLang="en-US" dirty="0"/>
              <a:t>满足</a:t>
            </a:r>
            <a:r>
              <a:rPr lang="zh-TW" altLang="en-US" dirty="0"/>
              <a:t>若</a:t>
            </a:r>
            <a:r>
              <a:rPr lang="en-US" altLang="zh-TW" dirty="0"/>
              <a:t>(</a:t>
            </a:r>
            <a:r>
              <a:rPr lang="en-US" altLang="zh-TW" dirty="0" err="1"/>
              <a:t>u,v</a:t>
            </a:r>
            <a:r>
              <a:rPr lang="en-US" altLang="zh-TW" dirty="0"/>
              <a:t>) </a:t>
            </a:r>
            <a:r>
              <a:rPr lang="en-US" altLang="zh-TW" dirty="0">
                <a:latin typeface="Arial Unicode MS" pitchFamily="34" charset="-120"/>
                <a:ea typeface="Arial Unicode MS" pitchFamily="34" charset="-120"/>
              </a:rPr>
              <a:t>∈</a:t>
            </a:r>
            <a:r>
              <a:rPr lang="en-US" altLang="zh-TW" dirty="0"/>
              <a:t> E</a:t>
            </a:r>
            <a:r>
              <a:rPr lang="zh-TW" altLang="en-US" dirty="0"/>
              <a:t>则在排序中</a:t>
            </a:r>
            <a:r>
              <a:rPr lang="en-US" altLang="zh-TW" dirty="0"/>
              <a:t>u</a:t>
            </a:r>
            <a:r>
              <a:rPr lang="zh-TW" altLang="en-US" dirty="0"/>
              <a:t>必须排在</a:t>
            </a:r>
            <a:r>
              <a:rPr lang="en-US" altLang="zh-TW" dirty="0"/>
              <a:t>v</a:t>
            </a:r>
            <a:r>
              <a:rPr lang="zh-TW" altLang="en-US" dirty="0"/>
              <a:t>之前。</a:t>
            </a:r>
          </a:p>
          <a:p>
            <a:pPr eaLnBrk="1" hangingPunct="1"/>
            <a:endParaRPr lang="zh-TW" altLang="en-US" dirty="0"/>
          </a:p>
          <a:p>
            <a:pPr eaLnBrk="1" hangingPunct="1"/>
            <a:r>
              <a:rPr lang="zh-TW" altLang="en-US" dirty="0"/>
              <a:t>常用于决定排程。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8" name="Group 61"/>
          <p:cNvGrpSpPr>
            <a:grpSpLocks/>
          </p:cNvGrpSpPr>
          <p:nvPr/>
        </p:nvGrpSpPr>
        <p:grpSpPr bwMode="auto">
          <a:xfrm>
            <a:off x="250825" y="5084763"/>
            <a:ext cx="8610600" cy="838200"/>
            <a:chOff x="240" y="3696"/>
            <a:chExt cx="5424" cy="528"/>
          </a:xfrm>
        </p:grpSpPr>
        <p:sp>
          <p:nvSpPr>
            <p:cNvPr id="52259" name="Oval 62"/>
            <p:cNvSpPr>
              <a:spLocks noChangeArrowheads="1"/>
            </p:cNvSpPr>
            <p:nvPr/>
          </p:nvSpPr>
          <p:spPr bwMode="auto">
            <a:xfrm>
              <a:off x="240" y="3936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袜子</a:t>
              </a:r>
            </a:p>
          </p:txBody>
        </p:sp>
        <p:sp>
          <p:nvSpPr>
            <p:cNvPr id="52260" name="Oval 63"/>
            <p:cNvSpPr>
              <a:spLocks noChangeArrowheads="1"/>
            </p:cNvSpPr>
            <p:nvPr/>
          </p:nvSpPr>
          <p:spPr bwMode="auto">
            <a:xfrm>
              <a:off x="768" y="3936"/>
              <a:ext cx="816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内裤</a:t>
              </a:r>
            </a:p>
          </p:txBody>
        </p:sp>
        <p:sp>
          <p:nvSpPr>
            <p:cNvPr id="52261" name="Oval 64"/>
            <p:cNvSpPr>
              <a:spLocks noChangeArrowheads="1"/>
            </p:cNvSpPr>
            <p:nvPr/>
          </p:nvSpPr>
          <p:spPr bwMode="auto">
            <a:xfrm>
              <a:off x="1728" y="3936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长裤</a:t>
              </a:r>
            </a:p>
          </p:txBody>
        </p:sp>
        <p:sp>
          <p:nvSpPr>
            <p:cNvPr id="52262" name="Oval 65"/>
            <p:cNvSpPr>
              <a:spLocks noChangeArrowheads="1"/>
            </p:cNvSpPr>
            <p:nvPr/>
          </p:nvSpPr>
          <p:spPr bwMode="auto">
            <a:xfrm>
              <a:off x="2352" y="3936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鞋子</a:t>
              </a:r>
            </a:p>
          </p:txBody>
        </p:sp>
        <p:sp>
          <p:nvSpPr>
            <p:cNvPr id="52263" name="Oval 66"/>
            <p:cNvSpPr>
              <a:spLocks noChangeArrowheads="1"/>
            </p:cNvSpPr>
            <p:nvPr/>
          </p:nvSpPr>
          <p:spPr bwMode="auto">
            <a:xfrm>
              <a:off x="2976" y="3936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手表</a:t>
              </a:r>
            </a:p>
          </p:txBody>
        </p:sp>
        <p:sp>
          <p:nvSpPr>
            <p:cNvPr id="52264" name="Oval 67"/>
            <p:cNvSpPr>
              <a:spLocks noChangeArrowheads="1"/>
            </p:cNvSpPr>
            <p:nvPr/>
          </p:nvSpPr>
          <p:spPr bwMode="auto">
            <a:xfrm>
              <a:off x="3600" y="3936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衬衫</a:t>
              </a:r>
            </a:p>
          </p:txBody>
        </p:sp>
        <p:sp>
          <p:nvSpPr>
            <p:cNvPr id="52265" name="Oval 68"/>
            <p:cNvSpPr>
              <a:spLocks noChangeArrowheads="1"/>
            </p:cNvSpPr>
            <p:nvPr/>
          </p:nvSpPr>
          <p:spPr bwMode="auto">
            <a:xfrm>
              <a:off x="4176" y="3936"/>
              <a:ext cx="336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皮带</a:t>
              </a:r>
            </a:p>
          </p:txBody>
        </p:sp>
        <p:sp>
          <p:nvSpPr>
            <p:cNvPr id="52266" name="Oval 69"/>
            <p:cNvSpPr>
              <a:spLocks noChangeArrowheads="1"/>
            </p:cNvSpPr>
            <p:nvPr/>
          </p:nvSpPr>
          <p:spPr bwMode="auto">
            <a:xfrm>
              <a:off x="4656" y="3936"/>
              <a:ext cx="336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领带</a:t>
              </a:r>
            </a:p>
          </p:txBody>
        </p:sp>
        <p:sp>
          <p:nvSpPr>
            <p:cNvPr id="52267" name="Oval 70"/>
            <p:cNvSpPr>
              <a:spLocks noChangeArrowheads="1"/>
            </p:cNvSpPr>
            <p:nvPr/>
          </p:nvSpPr>
          <p:spPr bwMode="auto">
            <a:xfrm>
              <a:off x="5184" y="3936"/>
              <a:ext cx="480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夹克</a:t>
              </a:r>
            </a:p>
          </p:txBody>
        </p:sp>
        <p:sp>
          <p:nvSpPr>
            <p:cNvPr id="52268" name="Line 71"/>
            <p:cNvSpPr>
              <a:spLocks noChangeShapeType="1"/>
            </p:cNvSpPr>
            <p:nvPr/>
          </p:nvSpPr>
          <p:spPr bwMode="auto">
            <a:xfrm>
              <a:off x="1584" y="408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69" name="Line 72"/>
            <p:cNvSpPr>
              <a:spLocks noChangeShapeType="1"/>
            </p:cNvSpPr>
            <p:nvPr/>
          </p:nvSpPr>
          <p:spPr bwMode="auto">
            <a:xfrm>
              <a:off x="2112" y="408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0" name="Line 73"/>
            <p:cNvSpPr>
              <a:spLocks noChangeShapeType="1"/>
            </p:cNvSpPr>
            <p:nvPr/>
          </p:nvSpPr>
          <p:spPr bwMode="auto">
            <a:xfrm>
              <a:off x="3984" y="408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1" name="Line 74"/>
            <p:cNvSpPr>
              <a:spLocks noChangeShapeType="1"/>
            </p:cNvSpPr>
            <p:nvPr/>
          </p:nvSpPr>
          <p:spPr bwMode="auto">
            <a:xfrm>
              <a:off x="4992" y="408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2" name="Line 75"/>
            <p:cNvSpPr>
              <a:spLocks noChangeShapeType="1"/>
            </p:cNvSpPr>
            <p:nvPr/>
          </p:nvSpPr>
          <p:spPr bwMode="auto">
            <a:xfrm flipV="1">
              <a:off x="1152" y="384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3" name="Line 76"/>
            <p:cNvSpPr>
              <a:spLocks noChangeShapeType="1"/>
            </p:cNvSpPr>
            <p:nvPr/>
          </p:nvSpPr>
          <p:spPr bwMode="auto">
            <a:xfrm>
              <a:off x="1152" y="3840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4" name="Line 77"/>
            <p:cNvSpPr>
              <a:spLocks noChangeShapeType="1"/>
            </p:cNvSpPr>
            <p:nvPr/>
          </p:nvSpPr>
          <p:spPr bwMode="auto">
            <a:xfrm>
              <a:off x="2544" y="384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5" name="Line 78"/>
            <p:cNvSpPr>
              <a:spLocks noChangeShapeType="1"/>
            </p:cNvSpPr>
            <p:nvPr/>
          </p:nvSpPr>
          <p:spPr bwMode="auto">
            <a:xfrm flipV="1">
              <a:off x="432" y="37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6" name="Line 79"/>
            <p:cNvSpPr>
              <a:spLocks noChangeShapeType="1"/>
            </p:cNvSpPr>
            <p:nvPr/>
          </p:nvSpPr>
          <p:spPr bwMode="auto">
            <a:xfrm>
              <a:off x="432" y="3744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7" name="Line 80"/>
            <p:cNvSpPr>
              <a:spLocks noChangeShapeType="1"/>
            </p:cNvSpPr>
            <p:nvPr/>
          </p:nvSpPr>
          <p:spPr bwMode="auto">
            <a:xfrm>
              <a:off x="2592" y="37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8" name="Line 81"/>
            <p:cNvSpPr>
              <a:spLocks noChangeShapeType="1"/>
            </p:cNvSpPr>
            <p:nvPr/>
          </p:nvSpPr>
          <p:spPr bwMode="auto">
            <a:xfrm flipV="1">
              <a:off x="1920" y="36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79" name="Line 82"/>
            <p:cNvSpPr>
              <a:spLocks noChangeShapeType="1"/>
            </p:cNvSpPr>
            <p:nvPr/>
          </p:nvSpPr>
          <p:spPr bwMode="auto">
            <a:xfrm>
              <a:off x="1920" y="3696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80" name="Line 83"/>
            <p:cNvSpPr>
              <a:spLocks noChangeShapeType="1"/>
            </p:cNvSpPr>
            <p:nvPr/>
          </p:nvSpPr>
          <p:spPr bwMode="auto">
            <a:xfrm>
              <a:off x="4320" y="36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81" name="Line 84"/>
            <p:cNvSpPr>
              <a:spLocks noChangeShapeType="1"/>
            </p:cNvSpPr>
            <p:nvPr/>
          </p:nvSpPr>
          <p:spPr bwMode="auto">
            <a:xfrm flipV="1">
              <a:off x="4368" y="37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82" name="Line 85"/>
            <p:cNvSpPr>
              <a:spLocks noChangeShapeType="1"/>
            </p:cNvSpPr>
            <p:nvPr/>
          </p:nvSpPr>
          <p:spPr bwMode="auto">
            <a:xfrm>
              <a:off x="4368" y="374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83" name="Line 86"/>
            <p:cNvSpPr>
              <a:spLocks noChangeShapeType="1"/>
            </p:cNvSpPr>
            <p:nvPr/>
          </p:nvSpPr>
          <p:spPr bwMode="auto">
            <a:xfrm>
              <a:off x="5424" y="374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84" name="Line 87"/>
            <p:cNvSpPr>
              <a:spLocks noChangeShapeType="1"/>
            </p:cNvSpPr>
            <p:nvPr/>
          </p:nvSpPr>
          <p:spPr bwMode="auto">
            <a:xfrm flipV="1">
              <a:off x="3792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85" name="Line 88"/>
            <p:cNvSpPr>
              <a:spLocks noChangeShapeType="1"/>
            </p:cNvSpPr>
            <p:nvPr/>
          </p:nvSpPr>
          <p:spPr bwMode="auto">
            <a:xfrm>
              <a:off x="3792" y="3792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86" name="Line 89"/>
            <p:cNvSpPr>
              <a:spLocks noChangeShapeType="1"/>
            </p:cNvSpPr>
            <p:nvPr/>
          </p:nvSpPr>
          <p:spPr bwMode="auto">
            <a:xfrm>
              <a:off x="4800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2229" name="Group 90"/>
          <p:cNvGrpSpPr>
            <a:grpSpLocks/>
          </p:cNvGrpSpPr>
          <p:nvPr/>
        </p:nvGrpSpPr>
        <p:grpSpPr bwMode="auto">
          <a:xfrm>
            <a:off x="1619250" y="1412875"/>
            <a:ext cx="5822950" cy="2443163"/>
            <a:chOff x="864" y="1872"/>
            <a:chExt cx="3668" cy="1539"/>
          </a:xfrm>
        </p:grpSpPr>
        <p:sp>
          <p:nvSpPr>
            <p:cNvPr id="52233" name="Oval 91"/>
            <p:cNvSpPr>
              <a:spLocks noChangeArrowheads="1"/>
            </p:cNvSpPr>
            <p:nvPr/>
          </p:nvSpPr>
          <p:spPr bwMode="auto">
            <a:xfrm>
              <a:off x="864" y="1872"/>
              <a:ext cx="81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内裤</a:t>
              </a:r>
            </a:p>
          </p:txBody>
        </p:sp>
        <p:sp>
          <p:nvSpPr>
            <p:cNvPr id="52234" name="Oval 92"/>
            <p:cNvSpPr>
              <a:spLocks noChangeArrowheads="1"/>
            </p:cNvSpPr>
            <p:nvPr/>
          </p:nvSpPr>
          <p:spPr bwMode="auto">
            <a:xfrm>
              <a:off x="2784" y="1872"/>
              <a:ext cx="43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袜子</a:t>
              </a:r>
            </a:p>
          </p:txBody>
        </p:sp>
        <p:sp>
          <p:nvSpPr>
            <p:cNvPr id="52235" name="Oval 93"/>
            <p:cNvSpPr>
              <a:spLocks noChangeArrowheads="1"/>
            </p:cNvSpPr>
            <p:nvPr/>
          </p:nvSpPr>
          <p:spPr bwMode="auto">
            <a:xfrm>
              <a:off x="1056" y="2352"/>
              <a:ext cx="38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长裤</a:t>
              </a:r>
            </a:p>
          </p:txBody>
        </p:sp>
        <p:sp>
          <p:nvSpPr>
            <p:cNvPr id="52236" name="Oval 94"/>
            <p:cNvSpPr>
              <a:spLocks noChangeArrowheads="1"/>
            </p:cNvSpPr>
            <p:nvPr/>
          </p:nvSpPr>
          <p:spPr bwMode="auto">
            <a:xfrm>
              <a:off x="2784" y="2352"/>
              <a:ext cx="43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鞋子</a:t>
              </a:r>
            </a:p>
          </p:txBody>
        </p:sp>
        <p:sp>
          <p:nvSpPr>
            <p:cNvPr id="52237" name="Oval 95"/>
            <p:cNvSpPr>
              <a:spLocks noChangeArrowheads="1"/>
            </p:cNvSpPr>
            <p:nvPr/>
          </p:nvSpPr>
          <p:spPr bwMode="auto">
            <a:xfrm>
              <a:off x="1056" y="2784"/>
              <a:ext cx="33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皮带</a:t>
              </a:r>
            </a:p>
          </p:txBody>
        </p:sp>
        <p:sp>
          <p:nvSpPr>
            <p:cNvPr id="52238" name="Oval 96"/>
            <p:cNvSpPr>
              <a:spLocks noChangeArrowheads="1"/>
            </p:cNvSpPr>
            <p:nvPr/>
          </p:nvSpPr>
          <p:spPr bwMode="auto">
            <a:xfrm>
              <a:off x="1872" y="2640"/>
              <a:ext cx="38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衬衫</a:t>
              </a:r>
            </a:p>
          </p:txBody>
        </p:sp>
        <p:sp>
          <p:nvSpPr>
            <p:cNvPr id="52239" name="Oval 97"/>
            <p:cNvSpPr>
              <a:spLocks noChangeArrowheads="1"/>
            </p:cNvSpPr>
            <p:nvPr/>
          </p:nvSpPr>
          <p:spPr bwMode="auto">
            <a:xfrm>
              <a:off x="2592" y="2832"/>
              <a:ext cx="33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领带</a:t>
              </a:r>
            </a:p>
          </p:txBody>
        </p:sp>
        <p:sp>
          <p:nvSpPr>
            <p:cNvPr id="52240" name="Oval 98"/>
            <p:cNvSpPr>
              <a:spLocks noChangeArrowheads="1"/>
            </p:cNvSpPr>
            <p:nvPr/>
          </p:nvSpPr>
          <p:spPr bwMode="auto">
            <a:xfrm>
              <a:off x="1872" y="3120"/>
              <a:ext cx="480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夹克</a:t>
              </a:r>
            </a:p>
          </p:txBody>
        </p:sp>
        <p:sp>
          <p:nvSpPr>
            <p:cNvPr id="52241" name="Oval 99"/>
            <p:cNvSpPr>
              <a:spLocks noChangeArrowheads="1"/>
            </p:cNvSpPr>
            <p:nvPr/>
          </p:nvSpPr>
          <p:spPr bwMode="auto">
            <a:xfrm>
              <a:off x="4032" y="2016"/>
              <a:ext cx="38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手表</a:t>
              </a:r>
            </a:p>
          </p:txBody>
        </p:sp>
        <p:sp>
          <p:nvSpPr>
            <p:cNvPr id="52242" name="Line 100"/>
            <p:cNvSpPr>
              <a:spLocks noChangeShapeType="1"/>
            </p:cNvSpPr>
            <p:nvPr/>
          </p:nvSpPr>
          <p:spPr bwMode="auto">
            <a:xfrm>
              <a:off x="1248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43" name="Line 101"/>
            <p:cNvSpPr>
              <a:spLocks noChangeShapeType="1"/>
            </p:cNvSpPr>
            <p:nvPr/>
          </p:nvSpPr>
          <p:spPr bwMode="auto">
            <a:xfrm>
              <a:off x="1248" y="26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44" name="Line 102"/>
            <p:cNvSpPr>
              <a:spLocks noChangeShapeType="1"/>
            </p:cNvSpPr>
            <p:nvPr/>
          </p:nvSpPr>
          <p:spPr bwMode="auto">
            <a:xfrm>
              <a:off x="1440" y="24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45" name="Line 103"/>
            <p:cNvSpPr>
              <a:spLocks noChangeShapeType="1"/>
            </p:cNvSpPr>
            <p:nvPr/>
          </p:nvSpPr>
          <p:spPr bwMode="auto">
            <a:xfrm flipH="1">
              <a:off x="1392" y="2784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46" name="Line 104"/>
            <p:cNvSpPr>
              <a:spLocks noChangeShapeType="1"/>
            </p:cNvSpPr>
            <p:nvPr/>
          </p:nvSpPr>
          <p:spPr bwMode="auto">
            <a:xfrm>
              <a:off x="2256" y="278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47" name="Line 105"/>
            <p:cNvSpPr>
              <a:spLocks noChangeShapeType="1"/>
            </p:cNvSpPr>
            <p:nvPr/>
          </p:nvSpPr>
          <p:spPr bwMode="auto">
            <a:xfrm flipH="1">
              <a:off x="2352" y="3120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48" name="Line 106"/>
            <p:cNvSpPr>
              <a:spLocks noChangeShapeType="1"/>
            </p:cNvSpPr>
            <p:nvPr/>
          </p:nvSpPr>
          <p:spPr bwMode="auto">
            <a:xfrm>
              <a:off x="1632" y="2064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49" name="Line 107"/>
            <p:cNvSpPr>
              <a:spLocks noChangeShapeType="1"/>
            </p:cNvSpPr>
            <p:nvPr/>
          </p:nvSpPr>
          <p:spPr bwMode="auto">
            <a:xfrm>
              <a:off x="3024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250" name="Text Box 108"/>
            <p:cNvSpPr txBox="1">
              <a:spLocks noChangeArrowheads="1"/>
            </p:cNvSpPr>
            <p:nvPr/>
          </p:nvSpPr>
          <p:spPr bwMode="auto">
            <a:xfrm>
              <a:off x="1670" y="1927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zh-CN" sz="1400" b="1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2251" name="Text Box 109"/>
            <p:cNvSpPr txBox="1">
              <a:spLocks noChangeArrowheads="1"/>
            </p:cNvSpPr>
            <p:nvPr/>
          </p:nvSpPr>
          <p:spPr bwMode="auto">
            <a:xfrm>
              <a:off x="1440" y="2307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zh-CN" sz="1400" b="1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2252" name="Text Box 110"/>
            <p:cNvSpPr txBox="1">
              <a:spLocks noChangeArrowheads="1"/>
            </p:cNvSpPr>
            <p:nvPr/>
          </p:nvSpPr>
          <p:spPr bwMode="auto">
            <a:xfrm>
              <a:off x="960" y="3075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zh-CN" sz="1400" b="1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2253" name="Text Box 111"/>
            <p:cNvSpPr txBox="1">
              <a:spLocks noChangeArrowheads="1"/>
            </p:cNvSpPr>
            <p:nvPr/>
          </p:nvSpPr>
          <p:spPr bwMode="auto">
            <a:xfrm>
              <a:off x="2208" y="2595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zh-CN" sz="1400" b="1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2254" name="Text Box 112"/>
            <p:cNvSpPr txBox="1">
              <a:spLocks noChangeArrowheads="1"/>
            </p:cNvSpPr>
            <p:nvPr/>
          </p:nvSpPr>
          <p:spPr bwMode="auto">
            <a:xfrm>
              <a:off x="2928" y="2883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zh-CN" sz="1400" b="1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2255" name="Text Box 113"/>
            <p:cNvSpPr txBox="1">
              <a:spLocks noChangeArrowheads="1"/>
            </p:cNvSpPr>
            <p:nvPr/>
          </p:nvSpPr>
          <p:spPr bwMode="auto">
            <a:xfrm>
              <a:off x="2352" y="3219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zh-CN" sz="1400" b="1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2256" name="Text Box 114"/>
            <p:cNvSpPr txBox="1">
              <a:spLocks noChangeArrowheads="1"/>
            </p:cNvSpPr>
            <p:nvPr/>
          </p:nvSpPr>
          <p:spPr bwMode="auto">
            <a:xfrm>
              <a:off x="3216" y="1923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zh-CN" sz="1400" b="1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2257" name="Text Box 115"/>
            <p:cNvSpPr txBox="1">
              <a:spLocks noChangeArrowheads="1"/>
            </p:cNvSpPr>
            <p:nvPr/>
          </p:nvSpPr>
          <p:spPr bwMode="auto">
            <a:xfrm>
              <a:off x="3216" y="2403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zh-CN" sz="1400" b="1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52258" name="Text Box 116"/>
            <p:cNvSpPr txBox="1">
              <a:spLocks noChangeArrowheads="1"/>
            </p:cNvSpPr>
            <p:nvPr/>
          </p:nvSpPr>
          <p:spPr bwMode="auto">
            <a:xfrm>
              <a:off x="4416" y="2067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zh-CN" sz="1400" b="1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52230" name="Line 117"/>
          <p:cNvSpPr>
            <a:spLocks noChangeShapeType="1"/>
          </p:cNvSpPr>
          <p:nvPr/>
        </p:nvSpPr>
        <p:spPr bwMode="auto">
          <a:xfrm>
            <a:off x="2381250" y="3317875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231" name="Text Box 119"/>
          <p:cNvSpPr txBox="1">
            <a:spLocks noChangeArrowheads="1"/>
          </p:cNvSpPr>
          <p:nvPr/>
        </p:nvSpPr>
        <p:spPr bwMode="auto">
          <a:xfrm>
            <a:off x="2484438" y="620713"/>
            <a:ext cx="496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2800">
                <a:ea typeface="標楷體" panose="03000509000000000000" pitchFamily="65" charset="-120"/>
              </a:rPr>
              <a:t>一个表示穿衣服先后顺序的图</a:t>
            </a:r>
          </a:p>
        </p:txBody>
      </p:sp>
      <p:sp>
        <p:nvSpPr>
          <p:cNvPr id="52232" name="Text Box 120"/>
          <p:cNvSpPr txBox="1">
            <a:spLocks noChangeArrowheads="1"/>
          </p:cNvSpPr>
          <p:nvPr/>
        </p:nvSpPr>
        <p:spPr bwMode="auto">
          <a:xfrm>
            <a:off x="1258888" y="4292600"/>
            <a:ext cx="71294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2800">
                <a:ea typeface="標楷體" panose="03000509000000000000" pitchFamily="65" charset="-120"/>
              </a:rPr>
              <a:t>经拓朴排序后，可依此顺序穿上所有衣物。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物理学科的合作关系图</a:t>
            </a:r>
            <a:endParaRPr 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165" y="1480066"/>
            <a:ext cx="628883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1524000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0227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1628800"/>
            <a:ext cx="8280920" cy="1944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拓扑排序</a:t>
            </a:r>
            <a:r>
              <a:rPr lang="zh-TW" altLang="en-US" b="1" dirty="0"/>
              <a:t>算法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407846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TOPOLOGICAL-SORT(G)</a:t>
            </a:r>
          </a:p>
          <a:p>
            <a:pPr marL="0" indent="0">
              <a:buNone/>
            </a:pPr>
            <a:r>
              <a:rPr lang="en-US" altLang="zh-TW" dirty="0"/>
              <a:t>	call DFS(G) to compute finishing times </a:t>
            </a:r>
            <a:r>
              <a:rPr lang="en-US" altLang="zh-TW" dirty="0" err="1"/>
              <a:t>v.f</a:t>
            </a:r>
            <a:r>
              <a:rPr lang="en-US" altLang="zh-TW" dirty="0"/>
              <a:t> for each vertex v</a:t>
            </a:r>
          </a:p>
          <a:p>
            <a:pPr marL="0" indent="0">
              <a:buNone/>
            </a:pPr>
            <a:r>
              <a:rPr lang="en-US" altLang="zh-TW" dirty="0"/>
              <a:t>	as each vertex is finished, insert it onto the front of a linked list</a:t>
            </a:r>
          </a:p>
          <a:p>
            <a:pPr marL="0" indent="0">
              <a:buNone/>
            </a:pPr>
            <a:r>
              <a:rPr lang="en-US" altLang="zh-TW" dirty="0"/>
              <a:t>	return the linked list of vertex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zh-TW" altLang="en-US" dirty="0"/>
              <a:t>利用</a:t>
            </a:r>
            <a:r>
              <a:rPr lang="en-US" altLang="zh-TW" dirty="0"/>
              <a:t>DFS</a:t>
            </a:r>
            <a:r>
              <a:rPr lang="zh-TW" altLang="en-US" dirty="0"/>
              <a:t>算法，计算出每一个点</a:t>
            </a:r>
            <a:r>
              <a:rPr lang="en-US" altLang="zh-TW" dirty="0"/>
              <a:t>u</a:t>
            </a:r>
            <a:r>
              <a:rPr lang="zh-TW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结束时间</a:t>
            </a:r>
            <a:r>
              <a:rPr lang="en-US" altLang="zh-TW" dirty="0" err="1">
                <a:solidFill>
                  <a:srgbClr val="FF0000"/>
                </a:solidFill>
              </a:rPr>
              <a:t>v</a:t>
            </a:r>
            <a:r>
              <a:rPr lang="en-US" altLang="zh-CN" dirty="0" err="1">
                <a:solidFill>
                  <a:srgbClr val="FF0000"/>
                </a:solidFill>
              </a:rPr>
              <a:t>.</a:t>
            </a:r>
            <a:r>
              <a:rPr lang="en-US" altLang="zh-TW" dirty="0" err="1">
                <a:solidFill>
                  <a:srgbClr val="FF0000"/>
                </a:solidFill>
              </a:rPr>
              <a:t>f</a:t>
            </a:r>
            <a:r>
              <a:rPr lang="zh-TW" altLang="en-US" dirty="0"/>
              <a:t>。</a:t>
            </a:r>
          </a:p>
          <a:p>
            <a:pPr eaLnBrk="1" hangingPunct="1"/>
            <a:r>
              <a:rPr lang="zh-TW" altLang="en-US" dirty="0"/>
              <a:t>当一个点执行完毕</a:t>
            </a:r>
            <a:r>
              <a:rPr lang="en-US" altLang="zh-TW" dirty="0"/>
              <a:t>DFS-Visit</a:t>
            </a:r>
            <a:r>
              <a:rPr lang="zh-TW" altLang="en-US" dirty="0"/>
              <a:t>时，将该点放入一</a:t>
            </a:r>
            <a:r>
              <a:rPr lang="zh-CN" altLang="en-US" dirty="0"/>
              <a:t>个</a:t>
            </a:r>
            <a:r>
              <a:rPr lang="zh-TW" altLang="en-US" dirty="0"/>
              <a:t>公用</a:t>
            </a:r>
            <a:r>
              <a:rPr lang="zh-CN" altLang="en-US" dirty="0"/>
              <a:t>链表</a:t>
            </a:r>
            <a:r>
              <a:rPr lang="zh-TW" altLang="en-US" dirty="0"/>
              <a:t>前端。</a:t>
            </a:r>
          </a:p>
          <a:p>
            <a:pPr eaLnBrk="1" hangingPunct="1"/>
            <a:r>
              <a:rPr lang="zh-TW" altLang="en-US" dirty="0"/>
              <a:t>最后此</a:t>
            </a:r>
            <a:r>
              <a:rPr lang="zh-CN" altLang="en-US" dirty="0"/>
              <a:t>链表</a:t>
            </a:r>
            <a:r>
              <a:rPr lang="zh-TW" altLang="en-US" dirty="0"/>
              <a:t>存放的顺序即为一</a:t>
            </a:r>
            <a:r>
              <a:rPr lang="zh-CN" altLang="en-US" dirty="0"/>
              <a:t>拓扑排序</a:t>
            </a:r>
            <a:r>
              <a:rPr lang="zh-TW" altLang="en-US" dirty="0"/>
              <a:t>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拓扑排序</a:t>
            </a:r>
            <a:r>
              <a:rPr lang="zh-TW" altLang="en-US" b="1" dirty="0"/>
              <a:t>算法</a:t>
            </a:r>
            <a:r>
              <a:rPr lang="zh-CN" altLang="en-US" b="1" dirty="0"/>
              <a:t>示例</a:t>
            </a:r>
            <a:endParaRPr lang="zh-TW" altLang="en-US" b="1" dirty="0"/>
          </a:p>
        </p:txBody>
      </p:sp>
      <p:grpSp>
        <p:nvGrpSpPr>
          <p:cNvPr id="54276" name="Group 136"/>
          <p:cNvGrpSpPr>
            <a:grpSpLocks/>
          </p:cNvGrpSpPr>
          <p:nvPr/>
        </p:nvGrpSpPr>
        <p:grpSpPr bwMode="auto">
          <a:xfrm>
            <a:off x="1403350" y="1844675"/>
            <a:ext cx="6138863" cy="2443163"/>
            <a:chOff x="768" y="1872"/>
            <a:chExt cx="3867" cy="1539"/>
          </a:xfrm>
        </p:grpSpPr>
        <p:sp>
          <p:nvSpPr>
            <p:cNvPr id="54318" name="Oval 137"/>
            <p:cNvSpPr>
              <a:spLocks noChangeArrowheads="1"/>
            </p:cNvSpPr>
            <p:nvPr/>
          </p:nvSpPr>
          <p:spPr bwMode="auto">
            <a:xfrm>
              <a:off x="768" y="1872"/>
              <a:ext cx="81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内裤</a:t>
              </a:r>
            </a:p>
          </p:txBody>
        </p:sp>
        <p:sp>
          <p:nvSpPr>
            <p:cNvPr id="54319" name="Oval 138"/>
            <p:cNvSpPr>
              <a:spLocks noChangeArrowheads="1"/>
            </p:cNvSpPr>
            <p:nvPr/>
          </p:nvSpPr>
          <p:spPr bwMode="auto">
            <a:xfrm>
              <a:off x="2688" y="1872"/>
              <a:ext cx="43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袜子</a:t>
              </a:r>
            </a:p>
          </p:txBody>
        </p:sp>
        <p:sp>
          <p:nvSpPr>
            <p:cNvPr id="54320" name="Oval 139"/>
            <p:cNvSpPr>
              <a:spLocks noChangeArrowheads="1"/>
            </p:cNvSpPr>
            <p:nvPr/>
          </p:nvSpPr>
          <p:spPr bwMode="auto">
            <a:xfrm>
              <a:off x="960" y="2352"/>
              <a:ext cx="38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长裤</a:t>
              </a:r>
            </a:p>
          </p:txBody>
        </p:sp>
        <p:sp>
          <p:nvSpPr>
            <p:cNvPr id="54321" name="Oval 140"/>
            <p:cNvSpPr>
              <a:spLocks noChangeArrowheads="1"/>
            </p:cNvSpPr>
            <p:nvPr/>
          </p:nvSpPr>
          <p:spPr bwMode="auto">
            <a:xfrm>
              <a:off x="2688" y="2352"/>
              <a:ext cx="43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鞋子</a:t>
              </a:r>
            </a:p>
          </p:txBody>
        </p:sp>
        <p:sp>
          <p:nvSpPr>
            <p:cNvPr id="54322" name="Oval 141"/>
            <p:cNvSpPr>
              <a:spLocks noChangeArrowheads="1"/>
            </p:cNvSpPr>
            <p:nvPr/>
          </p:nvSpPr>
          <p:spPr bwMode="auto">
            <a:xfrm>
              <a:off x="960" y="2784"/>
              <a:ext cx="33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皮带</a:t>
              </a:r>
            </a:p>
          </p:txBody>
        </p:sp>
        <p:sp>
          <p:nvSpPr>
            <p:cNvPr id="54323" name="Oval 142"/>
            <p:cNvSpPr>
              <a:spLocks noChangeArrowheads="1"/>
            </p:cNvSpPr>
            <p:nvPr/>
          </p:nvSpPr>
          <p:spPr bwMode="auto">
            <a:xfrm>
              <a:off x="1776" y="2640"/>
              <a:ext cx="38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衬衫</a:t>
              </a:r>
            </a:p>
          </p:txBody>
        </p:sp>
        <p:sp>
          <p:nvSpPr>
            <p:cNvPr id="54324" name="Oval 143"/>
            <p:cNvSpPr>
              <a:spLocks noChangeArrowheads="1"/>
            </p:cNvSpPr>
            <p:nvPr/>
          </p:nvSpPr>
          <p:spPr bwMode="auto">
            <a:xfrm>
              <a:off x="2496" y="2832"/>
              <a:ext cx="336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领带</a:t>
              </a:r>
            </a:p>
          </p:txBody>
        </p:sp>
        <p:sp>
          <p:nvSpPr>
            <p:cNvPr id="54325" name="Oval 144"/>
            <p:cNvSpPr>
              <a:spLocks noChangeArrowheads="1"/>
            </p:cNvSpPr>
            <p:nvPr/>
          </p:nvSpPr>
          <p:spPr bwMode="auto">
            <a:xfrm>
              <a:off x="1776" y="3120"/>
              <a:ext cx="480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夹克</a:t>
              </a:r>
            </a:p>
          </p:txBody>
        </p:sp>
        <p:sp>
          <p:nvSpPr>
            <p:cNvPr id="54326" name="Oval 145"/>
            <p:cNvSpPr>
              <a:spLocks noChangeArrowheads="1"/>
            </p:cNvSpPr>
            <p:nvPr/>
          </p:nvSpPr>
          <p:spPr bwMode="auto">
            <a:xfrm>
              <a:off x="3936" y="2016"/>
              <a:ext cx="38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手表</a:t>
              </a:r>
            </a:p>
          </p:txBody>
        </p:sp>
        <p:sp>
          <p:nvSpPr>
            <p:cNvPr id="54327" name="Line 146"/>
            <p:cNvSpPr>
              <a:spLocks noChangeShapeType="1"/>
            </p:cNvSpPr>
            <p:nvPr/>
          </p:nvSpPr>
          <p:spPr bwMode="auto">
            <a:xfrm>
              <a:off x="1152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28" name="Line 147"/>
            <p:cNvSpPr>
              <a:spLocks noChangeShapeType="1"/>
            </p:cNvSpPr>
            <p:nvPr/>
          </p:nvSpPr>
          <p:spPr bwMode="auto">
            <a:xfrm>
              <a:off x="1152" y="26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29" name="Line 148"/>
            <p:cNvSpPr>
              <a:spLocks noChangeShapeType="1"/>
            </p:cNvSpPr>
            <p:nvPr/>
          </p:nvSpPr>
          <p:spPr bwMode="auto">
            <a:xfrm>
              <a:off x="1344" y="24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30" name="Line 149"/>
            <p:cNvSpPr>
              <a:spLocks noChangeShapeType="1"/>
            </p:cNvSpPr>
            <p:nvPr/>
          </p:nvSpPr>
          <p:spPr bwMode="auto">
            <a:xfrm flipH="1">
              <a:off x="1296" y="2784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31" name="Line 150"/>
            <p:cNvSpPr>
              <a:spLocks noChangeShapeType="1"/>
            </p:cNvSpPr>
            <p:nvPr/>
          </p:nvSpPr>
          <p:spPr bwMode="auto">
            <a:xfrm>
              <a:off x="2160" y="278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32" name="Line 151"/>
            <p:cNvSpPr>
              <a:spLocks noChangeShapeType="1"/>
            </p:cNvSpPr>
            <p:nvPr/>
          </p:nvSpPr>
          <p:spPr bwMode="auto">
            <a:xfrm flipH="1">
              <a:off x="2256" y="3120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33" name="Line 152"/>
            <p:cNvSpPr>
              <a:spLocks noChangeShapeType="1"/>
            </p:cNvSpPr>
            <p:nvPr/>
          </p:nvSpPr>
          <p:spPr bwMode="auto">
            <a:xfrm>
              <a:off x="1536" y="2064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34" name="Line 153"/>
            <p:cNvSpPr>
              <a:spLocks noChangeShapeType="1"/>
            </p:cNvSpPr>
            <p:nvPr/>
          </p:nvSpPr>
          <p:spPr bwMode="auto">
            <a:xfrm>
              <a:off x="2928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35" name="Text Box 154"/>
            <p:cNvSpPr txBox="1">
              <a:spLocks noChangeArrowheads="1"/>
            </p:cNvSpPr>
            <p:nvPr/>
          </p:nvSpPr>
          <p:spPr bwMode="auto">
            <a:xfrm>
              <a:off x="1574" y="1927"/>
              <a:ext cx="3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11/16</a:t>
              </a:r>
            </a:p>
          </p:txBody>
        </p:sp>
        <p:sp>
          <p:nvSpPr>
            <p:cNvPr id="54336" name="Text Box 155"/>
            <p:cNvSpPr txBox="1">
              <a:spLocks noChangeArrowheads="1"/>
            </p:cNvSpPr>
            <p:nvPr/>
          </p:nvSpPr>
          <p:spPr bwMode="auto">
            <a:xfrm>
              <a:off x="1344" y="2307"/>
              <a:ext cx="3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12/15</a:t>
              </a:r>
            </a:p>
          </p:txBody>
        </p:sp>
        <p:sp>
          <p:nvSpPr>
            <p:cNvPr id="54337" name="Text Box 156"/>
            <p:cNvSpPr txBox="1">
              <a:spLocks noChangeArrowheads="1"/>
            </p:cNvSpPr>
            <p:nvPr/>
          </p:nvSpPr>
          <p:spPr bwMode="auto">
            <a:xfrm>
              <a:off x="864" y="3075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6/7</a:t>
              </a:r>
            </a:p>
          </p:txBody>
        </p:sp>
        <p:sp>
          <p:nvSpPr>
            <p:cNvPr id="54338" name="Text Box 157"/>
            <p:cNvSpPr txBox="1">
              <a:spLocks noChangeArrowheads="1"/>
            </p:cNvSpPr>
            <p:nvPr/>
          </p:nvSpPr>
          <p:spPr bwMode="auto">
            <a:xfrm>
              <a:off x="2112" y="2595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1/8</a:t>
              </a:r>
            </a:p>
          </p:txBody>
        </p:sp>
        <p:sp>
          <p:nvSpPr>
            <p:cNvPr id="54339" name="Text Box 158"/>
            <p:cNvSpPr txBox="1">
              <a:spLocks noChangeArrowheads="1"/>
            </p:cNvSpPr>
            <p:nvPr/>
          </p:nvSpPr>
          <p:spPr bwMode="auto">
            <a:xfrm>
              <a:off x="2832" y="2883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2/5</a:t>
              </a:r>
            </a:p>
          </p:txBody>
        </p:sp>
        <p:sp>
          <p:nvSpPr>
            <p:cNvPr id="54340" name="Text Box 159"/>
            <p:cNvSpPr txBox="1">
              <a:spLocks noChangeArrowheads="1"/>
            </p:cNvSpPr>
            <p:nvPr/>
          </p:nvSpPr>
          <p:spPr bwMode="auto">
            <a:xfrm>
              <a:off x="2256" y="3219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3/4</a:t>
              </a:r>
            </a:p>
          </p:txBody>
        </p:sp>
        <p:sp>
          <p:nvSpPr>
            <p:cNvPr id="54341" name="Text Box 160"/>
            <p:cNvSpPr txBox="1">
              <a:spLocks noChangeArrowheads="1"/>
            </p:cNvSpPr>
            <p:nvPr/>
          </p:nvSpPr>
          <p:spPr bwMode="auto">
            <a:xfrm>
              <a:off x="3120" y="1923"/>
              <a:ext cx="3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17/18</a:t>
              </a:r>
            </a:p>
          </p:txBody>
        </p:sp>
        <p:sp>
          <p:nvSpPr>
            <p:cNvPr id="54342" name="Text Box 161"/>
            <p:cNvSpPr txBox="1">
              <a:spLocks noChangeArrowheads="1"/>
            </p:cNvSpPr>
            <p:nvPr/>
          </p:nvSpPr>
          <p:spPr bwMode="auto">
            <a:xfrm>
              <a:off x="3120" y="2403"/>
              <a:ext cx="3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13/14</a:t>
              </a:r>
            </a:p>
          </p:txBody>
        </p:sp>
        <p:sp>
          <p:nvSpPr>
            <p:cNvPr id="54343" name="Text Box 162"/>
            <p:cNvSpPr txBox="1">
              <a:spLocks noChangeArrowheads="1"/>
            </p:cNvSpPr>
            <p:nvPr/>
          </p:nvSpPr>
          <p:spPr bwMode="auto">
            <a:xfrm>
              <a:off x="4320" y="2067"/>
              <a:ext cx="31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9/10</a:t>
              </a:r>
            </a:p>
          </p:txBody>
        </p:sp>
      </p:grpSp>
      <p:grpSp>
        <p:nvGrpSpPr>
          <p:cNvPr id="54277" name="Group 163"/>
          <p:cNvGrpSpPr>
            <a:grpSpLocks/>
          </p:cNvGrpSpPr>
          <p:nvPr/>
        </p:nvGrpSpPr>
        <p:grpSpPr bwMode="auto">
          <a:xfrm>
            <a:off x="323850" y="4652963"/>
            <a:ext cx="8610600" cy="1147762"/>
            <a:chOff x="96" y="3504"/>
            <a:chExt cx="5424" cy="723"/>
          </a:xfrm>
        </p:grpSpPr>
        <p:sp>
          <p:nvSpPr>
            <p:cNvPr id="54281" name="Oval 164"/>
            <p:cNvSpPr>
              <a:spLocks noChangeArrowheads="1"/>
            </p:cNvSpPr>
            <p:nvPr/>
          </p:nvSpPr>
          <p:spPr bwMode="auto">
            <a:xfrm>
              <a:off x="96" y="3744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袜子</a:t>
              </a:r>
            </a:p>
          </p:txBody>
        </p:sp>
        <p:sp>
          <p:nvSpPr>
            <p:cNvPr id="54282" name="Oval 165"/>
            <p:cNvSpPr>
              <a:spLocks noChangeArrowheads="1"/>
            </p:cNvSpPr>
            <p:nvPr/>
          </p:nvSpPr>
          <p:spPr bwMode="auto">
            <a:xfrm>
              <a:off x="624" y="3744"/>
              <a:ext cx="816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内裤</a:t>
              </a:r>
            </a:p>
          </p:txBody>
        </p:sp>
        <p:sp>
          <p:nvSpPr>
            <p:cNvPr id="54283" name="Oval 166"/>
            <p:cNvSpPr>
              <a:spLocks noChangeArrowheads="1"/>
            </p:cNvSpPr>
            <p:nvPr/>
          </p:nvSpPr>
          <p:spPr bwMode="auto">
            <a:xfrm>
              <a:off x="1584" y="3744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长裤</a:t>
              </a:r>
            </a:p>
          </p:txBody>
        </p:sp>
        <p:sp>
          <p:nvSpPr>
            <p:cNvPr id="54284" name="Oval 167"/>
            <p:cNvSpPr>
              <a:spLocks noChangeArrowheads="1"/>
            </p:cNvSpPr>
            <p:nvPr/>
          </p:nvSpPr>
          <p:spPr bwMode="auto">
            <a:xfrm>
              <a:off x="2208" y="3744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鞋子</a:t>
              </a:r>
            </a:p>
          </p:txBody>
        </p:sp>
        <p:sp>
          <p:nvSpPr>
            <p:cNvPr id="54285" name="Oval 168"/>
            <p:cNvSpPr>
              <a:spLocks noChangeArrowheads="1"/>
            </p:cNvSpPr>
            <p:nvPr/>
          </p:nvSpPr>
          <p:spPr bwMode="auto">
            <a:xfrm>
              <a:off x="2832" y="3744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手表</a:t>
              </a:r>
            </a:p>
          </p:txBody>
        </p:sp>
        <p:sp>
          <p:nvSpPr>
            <p:cNvPr id="54286" name="Oval 169"/>
            <p:cNvSpPr>
              <a:spLocks noChangeArrowheads="1"/>
            </p:cNvSpPr>
            <p:nvPr/>
          </p:nvSpPr>
          <p:spPr bwMode="auto">
            <a:xfrm>
              <a:off x="3456" y="3744"/>
              <a:ext cx="384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衬衫</a:t>
              </a:r>
            </a:p>
          </p:txBody>
        </p:sp>
        <p:sp>
          <p:nvSpPr>
            <p:cNvPr id="54287" name="Oval 170"/>
            <p:cNvSpPr>
              <a:spLocks noChangeArrowheads="1"/>
            </p:cNvSpPr>
            <p:nvPr/>
          </p:nvSpPr>
          <p:spPr bwMode="auto">
            <a:xfrm>
              <a:off x="4032" y="3744"/>
              <a:ext cx="336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皮带</a:t>
              </a:r>
            </a:p>
          </p:txBody>
        </p:sp>
        <p:sp>
          <p:nvSpPr>
            <p:cNvPr id="54288" name="Oval 171"/>
            <p:cNvSpPr>
              <a:spLocks noChangeArrowheads="1"/>
            </p:cNvSpPr>
            <p:nvPr/>
          </p:nvSpPr>
          <p:spPr bwMode="auto">
            <a:xfrm>
              <a:off x="4512" y="3744"/>
              <a:ext cx="336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领带</a:t>
              </a:r>
            </a:p>
          </p:txBody>
        </p:sp>
        <p:sp>
          <p:nvSpPr>
            <p:cNvPr id="54289" name="Oval 172"/>
            <p:cNvSpPr>
              <a:spLocks noChangeArrowheads="1"/>
            </p:cNvSpPr>
            <p:nvPr/>
          </p:nvSpPr>
          <p:spPr bwMode="auto">
            <a:xfrm>
              <a:off x="5040" y="3744"/>
              <a:ext cx="480" cy="28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zh-TW" altLang="en-US" sz="14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夹克</a:t>
              </a:r>
            </a:p>
          </p:txBody>
        </p:sp>
        <p:sp>
          <p:nvSpPr>
            <p:cNvPr id="54290" name="Line 173"/>
            <p:cNvSpPr>
              <a:spLocks noChangeShapeType="1"/>
            </p:cNvSpPr>
            <p:nvPr/>
          </p:nvSpPr>
          <p:spPr bwMode="auto">
            <a:xfrm>
              <a:off x="1440" y="388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1" name="Line 174"/>
            <p:cNvSpPr>
              <a:spLocks noChangeShapeType="1"/>
            </p:cNvSpPr>
            <p:nvPr/>
          </p:nvSpPr>
          <p:spPr bwMode="auto">
            <a:xfrm>
              <a:off x="1968" y="388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2" name="Line 175"/>
            <p:cNvSpPr>
              <a:spLocks noChangeShapeType="1"/>
            </p:cNvSpPr>
            <p:nvPr/>
          </p:nvSpPr>
          <p:spPr bwMode="auto">
            <a:xfrm>
              <a:off x="3840" y="388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3" name="Line 176"/>
            <p:cNvSpPr>
              <a:spLocks noChangeShapeType="1"/>
            </p:cNvSpPr>
            <p:nvPr/>
          </p:nvSpPr>
          <p:spPr bwMode="auto">
            <a:xfrm>
              <a:off x="4848" y="388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4" name="Line 177"/>
            <p:cNvSpPr>
              <a:spLocks noChangeShapeType="1"/>
            </p:cNvSpPr>
            <p:nvPr/>
          </p:nvSpPr>
          <p:spPr bwMode="auto">
            <a:xfrm flipV="1">
              <a:off x="1008" y="36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5" name="Line 178"/>
            <p:cNvSpPr>
              <a:spLocks noChangeShapeType="1"/>
            </p:cNvSpPr>
            <p:nvPr/>
          </p:nvSpPr>
          <p:spPr bwMode="auto">
            <a:xfrm>
              <a:off x="1008" y="3648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6" name="Line 179"/>
            <p:cNvSpPr>
              <a:spLocks noChangeShapeType="1"/>
            </p:cNvSpPr>
            <p:nvPr/>
          </p:nvSpPr>
          <p:spPr bwMode="auto">
            <a:xfrm>
              <a:off x="2400" y="36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7" name="Line 180"/>
            <p:cNvSpPr>
              <a:spLocks noChangeShapeType="1"/>
            </p:cNvSpPr>
            <p:nvPr/>
          </p:nvSpPr>
          <p:spPr bwMode="auto">
            <a:xfrm flipV="1">
              <a:off x="288" y="35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8" name="Line 181"/>
            <p:cNvSpPr>
              <a:spLocks noChangeShapeType="1"/>
            </p:cNvSpPr>
            <p:nvPr/>
          </p:nvSpPr>
          <p:spPr bwMode="auto">
            <a:xfrm>
              <a:off x="288" y="3552"/>
              <a:ext cx="2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299" name="Line 182"/>
            <p:cNvSpPr>
              <a:spLocks noChangeShapeType="1"/>
            </p:cNvSpPr>
            <p:nvPr/>
          </p:nvSpPr>
          <p:spPr bwMode="auto">
            <a:xfrm>
              <a:off x="2448" y="35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0" name="Line 183"/>
            <p:cNvSpPr>
              <a:spLocks noChangeShapeType="1"/>
            </p:cNvSpPr>
            <p:nvPr/>
          </p:nvSpPr>
          <p:spPr bwMode="auto">
            <a:xfrm flipV="1">
              <a:off x="1776" y="35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1" name="Line 184"/>
            <p:cNvSpPr>
              <a:spLocks noChangeShapeType="1"/>
            </p:cNvSpPr>
            <p:nvPr/>
          </p:nvSpPr>
          <p:spPr bwMode="auto">
            <a:xfrm>
              <a:off x="1776" y="3504"/>
              <a:ext cx="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2" name="Line 185"/>
            <p:cNvSpPr>
              <a:spLocks noChangeShapeType="1"/>
            </p:cNvSpPr>
            <p:nvPr/>
          </p:nvSpPr>
          <p:spPr bwMode="auto">
            <a:xfrm>
              <a:off x="4176" y="35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3" name="Line 186"/>
            <p:cNvSpPr>
              <a:spLocks noChangeShapeType="1"/>
            </p:cNvSpPr>
            <p:nvPr/>
          </p:nvSpPr>
          <p:spPr bwMode="auto">
            <a:xfrm flipV="1">
              <a:off x="4224" y="35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4" name="Line 187"/>
            <p:cNvSpPr>
              <a:spLocks noChangeShapeType="1"/>
            </p:cNvSpPr>
            <p:nvPr/>
          </p:nvSpPr>
          <p:spPr bwMode="auto">
            <a:xfrm>
              <a:off x="4224" y="355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5" name="Line 188"/>
            <p:cNvSpPr>
              <a:spLocks noChangeShapeType="1"/>
            </p:cNvSpPr>
            <p:nvPr/>
          </p:nvSpPr>
          <p:spPr bwMode="auto">
            <a:xfrm>
              <a:off x="5280" y="35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6" name="Line 189"/>
            <p:cNvSpPr>
              <a:spLocks noChangeShapeType="1"/>
            </p:cNvSpPr>
            <p:nvPr/>
          </p:nvSpPr>
          <p:spPr bwMode="auto">
            <a:xfrm flipV="1">
              <a:off x="3648" y="36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7" name="Line 190"/>
            <p:cNvSpPr>
              <a:spLocks noChangeShapeType="1"/>
            </p:cNvSpPr>
            <p:nvPr/>
          </p:nvSpPr>
          <p:spPr bwMode="auto">
            <a:xfrm>
              <a:off x="3648" y="360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8" name="Line 191"/>
            <p:cNvSpPr>
              <a:spLocks noChangeShapeType="1"/>
            </p:cNvSpPr>
            <p:nvPr/>
          </p:nvSpPr>
          <p:spPr bwMode="auto">
            <a:xfrm>
              <a:off x="4656" y="36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309" name="Text Box 192"/>
            <p:cNvSpPr txBox="1">
              <a:spLocks noChangeArrowheads="1"/>
            </p:cNvSpPr>
            <p:nvPr/>
          </p:nvSpPr>
          <p:spPr bwMode="auto">
            <a:xfrm>
              <a:off x="768" y="4035"/>
              <a:ext cx="3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11/16</a:t>
              </a:r>
            </a:p>
          </p:txBody>
        </p:sp>
        <p:sp>
          <p:nvSpPr>
            <p:cNvPr id="54310" name="Text Box 193"/>
            <p:cNvSpPr txBox="1">
              <a:spLocks noChangeArrowheads="1"/>
            </p:cNvSpPr>
            <p:nvPr/>
          </p:nvSpPr>
          <p:spPr bwMode="auto">
            <a:xfrm>
              <a:off x="1536" y="4035"/>
              <a:ext cx="3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12/15</a:t>
              </a:r>
            </a:p>
          </p:txBody>
        </p:sp>
        <p:sp>
          <p:nvSpPr>
            <p:cNvPr id="54311" name="Text Box 194"/>
            <p:cNvSpPr txBox="1">
              <a:spLocks noChangeArrowheads="1"/>
            </p:cNvSpPr>
            <p:nvPr/>
          </p:nvSpPr>
          <p:spPr bwMode="auto">
            <a:xfrm>
              <a:off x="4032" y="4035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6/7</a:t>
              </a:r>
            </a:p>
          </p:txBody>
        </p:sp>
        <p:sp>
          <p:nvSpPr>
            <p:cNvPr id="54312" name="Text Box 195"/>
            <p:cNvSpPr txBox="1">
              <a:spLocks noChangeArrowheads="1"/>
            </p:cNvSpPr>
            <p:nvPr/>
          </p:nvSpPr>
          <p:spPr bwMode="auto">
            <a:xfrm>
              <a:off x="3504" y="4035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1/8</a:t>
              </a:r>
            </a:p>
          </p:txBody>
        </p:sp>
        <p:sp>
          <p:nvSpPr>
            <p:cNvPr id="54313" name="Text Box 196"/>
            <p:cNvSpPr txBox="1">
              <a:spLocks noChangeArrowheads="1"/>
            </p:cNvSpPr>
            <p:nvPr/>
          </p:nvSpPr>
          <p:spPr bwMode="auto">
            <a:xfrm>
              <a:off x="5088" y="4035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3/4</a:t>
              </a:r>
            </a:p>
          </p:txBody>
        </p:sp>
        <p:sp>
          <p:nvSpPr>
            <p:cNvPr id="54314" name="Text Box 197"/>
            <p:cNvSpPr txBox="1">
              <a:spLocks noChangeArrowheads="1"/>
            </p:cNvSpPr>
            <p:nvPr/>
          </p:nvSpPr>
          <p:spPr bwMode="auto">
            <a:xfrm>
              <a:off x="2160" y="4035"/>
              <a:ext cx="3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13/14</a:t>
              </a:r>
            </a:p>
          </p:txBody>
        </p:sp>
        <p:sp>
          <p:nvSpPr>
            <p:cNvPr id="54315" name="Text Box 198"/>
            <p:cNvSpPr txBox="1">
              <a:spLocks noChangeArrowheads="1"/>
            </p:cNvSpPr>
            <p:nvPr/>
          </p:nvSpPr>
          <p:spPr bwMode="auto">
            <a:xfrm>
              <a:off x="96" y="4035"/>
              <a:ext cx="3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17/18</a:t>
              </a:r>
            </a:p>
          </p:txBody>
        </p:sp>
        <p:sp>
          <p:nvSpPr>
            <p:cNvPr id="54316" name="Text Box 199"/>
            <p:cNvSpPr txBox="1">
              <a:spLocks noChangeArrowheads="1"/>
            </p:cNvSpPr>
            <p:nvPr/>
          </p:nvSpPr>
          <p:spPr bwMode="auto">
            <a:xfrm>
              <a:off x="2832" y="4035"/>
              <a:ext cx="31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9/10</a:t>
              </a:r>
            </a:p>
          </p:txBody>
        </p:sp>
        <p:sp>
          <p:nvSpPr>
            <p:cNvPr id="54317" name="Text Box 200"/>
            <p:cNvSpPr txBox="1">
              <a:spLocks noChangeArrowheads="1"/>
            </p:cNvSpPr>
            <p:nvPr/>
          </p:nvSpPr>
          <p:spPr bwMode="auto">
            <a:xfrm>
              <a:off x="4512" y="4035"/>
              <a:ext cx="2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imes New Roman" panose="02020603050405020304" pitchFamily="18" charset="0"/>
                </a:rPr>
                <a:t>2/5</a:t>
              </a:r>
            </a:p>
          </p:txBody>
        </p:sp>
      </p:grpSp>
      <p:sp>
        <p:nvSpPr>
          <p:cNvPr id="54278" name="Line 201"/>
          <p:cNvSpPr>
            <a:spLocks noChangeShapeType="1"/>
          </p:cNvSpPr>
          <p:nvPr/>
        </p:nvSpPr>
        <p:spPr bwMode="auto">
          <a:xfrm>
            <a:off x="2241550" y="3597275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79" name="Text Box 202"/>
          <p:cNvSpPr txBox="1">
            <a:spLocks noChangeArrowheads="1"/>
          </p:cNvSpPr>
          <p:nvPr/>
        </p:nvSpPr>
        <p:spPr bwMode="auto">
          <a:xfrm>
            <a:off x="468313" y="5949950"/>
            <a:ext cx="828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以上为公用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链表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在执行完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DFS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之后的顺序。</a:t>
            </a:r>
          </a:p>
        </p:txBody>
      </p:sp>
      <p:sp>
        <p:nvSpPr>
          <p:cNvPr id="54280" name="Text Box 203"/>
          <p:cNvSpPr txBox="1">
            <a:spLocks noChangeArrowheads="1"/>
          </p:cNvSpPr>
          <p:nvPr/>
        </p:nvSpPr>
        <p:spPr bwMode="auto">
          <a:xfrm>
            <a:off x="5003800" y="3068638"/>
            <a:ext cx="40322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每个点旁的数字代表</a:t>
            </a:r>
            <a:r>
              <a:rPr lang="en-US" altLang="zh-TW" sz="28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Discover time/Finish Time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拓扑排序</a:t>
            </a:r>
            <a:r>
              <a:rPr lang="zh-TW" altLang="en-US" b="1" dirty="0"/>
              <a:t>算法</a:t>
            </a:r>
            <a:r>
              <a:rPr lang="zh-CN" altLang="en-US" b="1" dirty="0"/>
              <a:t>性质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引理</a:t>
            </a:r>
            <a:r>
              <a:rPr lang="zh-CN" altLang="en-US" dirty="0"/>
              <a:t> 有向图</a:t>
            </a:r>
            <a:r>
              <a:rPr lang="en-US" altLang="zh-CN" dirty="0"/>
              <a:t>G</a:t>
            </a:r>
            <a:r>
              <a:rPr lang="zh-CN" altLang="en-US" dirty="0"/>
              <a:t>是无环的当且仅当对其</a:t>
            </a:r>
            <a:r>
              <a:rPr lang="en-US" altLang="zh-CN" dirty="0"/>
              <a:t>DFS</a:t>
            </a:r>
            <a:r>
              <a:rPr lang="zh-CN" altLang="en-US" dirty="0"/>
              <a:t>不产生后向边。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r>
              <a:rPr lang="zh-CN" altLang="en-US" sz="2000" dirty="0">
                <a:solidFill>
                  <a:srgbClr val="FF0000"/>
                </a:solidFill>
              </a:rPr>
              <a:t>有后向边：有环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r>
              <a:rPr lang="zh-CN" altLang="en-US" sz="2000" dirty="0">
                <a:solidFill>
                  <a:srgbClr val="FF0000"/>
                </a:solidFill>
              </a:rPr>
              <a:t>无后向边：假设有环，白色路径定理证明必须产生后向边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定理</a:t>
            </a:r>
            <a:r>
              <a:rPr lang="zh-CN" altLang="en-US" dirty="0"/>
              <a:t> </a:t>
            </a:r>
            <a:r>
              <a:rPr lang="en-US" altLang="zh-TW" dirty="0"/>
              <a:t>TOPOLOGICAL-SORT</a:t>
            </a:r>
            <a:r>
              <a:rPr lang="zh-CN" altLang="en-US" dirty="0"/>
              <a:t>算法生成的排序是拓扑排序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r>
              <a:rPr lang="zh-CN" altLang="en-US" sz="2000" dirty="0">
                <a:solidFill>
                  <a:srgbClr val="FF0000"/>
                </a:solidFill>
              </a:rPr>
              <a:t>需证明：若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u,v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有边，则</a:t>
            </a:r>
            <a:r>
              <a:rPr lang="en-US" altLang="zh-CN" sz="2000" dirty="0" err="1">
                <a:solidFill>
                  <a:srgbClr val="FF0000"/>
                </a:solidFill>
              </a:rPr>
              <a:t>v.f</a:t>
            </a:r>
            <a:r>
              <a:rPr lang="en-US" altLang="zh-CN" sz="2000" dirty="0">
                <a:solidFill>
                  <a:srgbClr val="FF0000"/>
                </a:solidFill>
              </a:rPr>
              <a:t> &lt;=</a:t>
            </a:r>
            <a:r>
              <a:rPr lang="en-US" altLang="zh-CN" sz="2000" dirty="0" err="1">
                <a:solidFill>
                  <a:srgbClr val="FF0000"/>
                </a:solidFill>
              </a:rPr>
              <a:t>u.f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25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深度优先搜索应用</a:t>
            </a:r>
            <a:r>
              <a:rPr lang="en-US" altLang="zh-CN" b="1" dirty="0"/>
              <a:t>2</a:t>
            </a:r>
            <a:r>
              <a:rPr lang="zh-CN" altLang="en-US" b="1" dirty="0"/>
              <a:t>：分解强连通分量</a:t>
            </a:r>
            <a:endParaRPr lang="en-US" altLang="zh-TW" b="1" dirty="0"/>
          </a:p>
        </p:txBody>
      </p:sp>
      <p:sp>
        <p:nvSpPr>
          <p:cNvPr id="553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对一个有向图</a:t>
            </a:r>
            <a:r>
              <a:rPr lang="en-US" altLang="zh-TW" dirty="0"/>
              <a:t>G=(V,E)</a:t>
            </a:r>
            <a:r>
              <a:rPr lang="zh-TW" altLang="en-US" dirty="0"/>
              <a:t>，一个</a:t>
            </a:r>
            <a:r>
              <a:rPr lang="zh-CN" altLang="en-US" dirty="0">
                <a:solidFill>
                  <a:srgbClr val="FF0000"/>
                </a:solidFill>
              </a:rPr>
              <a:t>强连通分量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TW" dirty="0">
                <a:solidFill>
                  <a:srgbClr val="FF0000"/>
                </a:solidFill>
              </a:rPr>
              <a:t>Strongly Connected Component) </a:t>
            </a:r>
            <a:r>
              <a:rPr lang="en-US" altLang="zh-TW" dirty="0"/>
              <a:t>C</a:t>
            </a:r>
            <a:r>
              <a:rPr lang="zh-CN" altLang="en-US" dirty="0"/>
              <a:t>为一个最大结点集合 </a:t>
            </a:r>
            <a:r>
              <a:rPr lang="en-US" altLang="zh-CN" dirty="0"/>
              <a:t>C⊂V</a:t>
            </a:r>
            <a:r>
              <a:rPr lang="zh-CN" altLang="en-US" dirty="0"/>
              <a:t>，对于该集合中任意两点可以互相到达。</a:t>
            </a:r>
            <a:r>
              <a:rPr lang="zh-TW" altLang="en-US" sz="2000" dirty="0"/>
              <a:t>。</a:t>
            </a: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677841" y="3584323"/>
            <a:ext cx="305792" cy="2885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590334" y="5482928"/>
            <a:ext cx="305792" cy="2885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251109" y="3831888"/>
            <a:ext cx="305792" cy="2885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506749" y="5441971"/>
            <a:ext cx="305792" cy="28852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375970" y="4492668"/>
            <a:ext cx="305792" cy="2885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067218" y="4616451"/>
            <a:ext cx="305792" cy="2885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422201" y="4616451"/>
            <a:ext cx="305792" cy="2885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117371" y="3336758"/>
            <a:ext cx="305792" cy="2885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946279" y="6185576"/>
            <a:ext cx="305792" cy="2885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905965" y="5153448"/>
            <a:ext cx="305792" cy="2885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16" name="AutoShape 15"/>
          <p:cNvCxnSpPr>
            <a:cxnSpLocks noChangeShapeType="1"/>
            <a:stCxn id="7" idx="5"/>
            <a:endCxn id="9" idx="3"/>
          </p:cNvCxnSpPr>
          <p:nvPr/>
        </p:nvCxnSpPr>
        <p:spPr bwMode="auto">
          <a:xfrm rot="5400000" flipH="1" flipV="1">
            <a:off x="3180959" y="5358598"/>
            <a:ext cx="40958" cy="701013"/>
          </a:xfrm>
          <a:prstGeom prst="curvedConnector3">
            <a:avLst>
              <a:gd name="adj1" fmla="val -42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6"/>
          <p:cNvCxnSpPr>
            <a:cxnSpLocks noChangeShapeType="1"/>
            <a:stCxn id="9" idx="0"/>
            <a:endCxn id="10" idx="5"/>
          </p:cNvCxnSpPr>
          <p:nvPr/>
        </p:nvCxnSpPr>
        <p:spPr bwMode="auto">
          <a:xfrm rot="5400000" flipH="1">
            <a:off x="3296781" y="5079108"/>
            <a:ext cx="702648" cy="23079"/>
          </a:xfrm>
          <a:prstGeom prst="curvedConnector3">
            <a:avLst>
              <a:gd name="adj1" fmla="val 4701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7"/>
          <p:cNvCxnSpPr>
            <a:cxnSpLocks noChangeShapeType="1"/>
            <a:stCxn id="7" idx="0"/>
            <a:endCxn id="11" idx="6"/>
          </p:cNvCxnSpPr>
          <p:nvPr/>
        </p:nvCxnSpPr>
        <p:spPr bwMode="auto">
          <a:xfrm rot="5400000" flipH="1">
            <a:off x="2197240" y="4936938"/>
            <a:ext cx="721761" cy="37022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19"/>
          <p:cNvCxnSpPr>
            <a:cxnSpLocks noChangeShapeType="1"/>
            <a:stCxn id="11" idx="1"/>
            <a:endCxn id="6" idx="2"/>
          </p:cNvCxnSpPr>
          <p:nvPr/>
        </p:nvCxnSpPr>
        <p:spPr bwMode="auto">
          <a:xfrm rot="16200000">
            <a:off x="1930488" y="3910966"/>
            <a:ext cx="929279" cy="56542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21"/>
          <p:cNvCxnSpPr>
            <a:cxnSpLocks noChangeShapeType="1"/>
            <a:stCxn id="10" idx="6"/>
            <a:endCxn id="9" idx="6"/>
          </p:cNvCxnSpPr>
          <p:nvPr/>
        </p:nvCxnSpPr>
        <p:spPr bwMode="auto">
          <a:xfrm>
            <a:off x="3681762" y="4637385"/>
            <a:ext cx="130779" cy="949302"/>
          </a:xfrm>
          <a:prstGeom prst="curvedConnector3">
            <a:avLst>
              <a:gd name="adj1" fmla="val 20588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22"/>
          <p:cNvCxnSpPr>
            <a:cxnSpLocks noChangeShapeType="1"/>
            <a:stCxn id="11" idx="3"/>
            <a:endCxn id="7" idx="2"/>
          </p:cNvCxnSpPr>
          <p:nvPr/>
        </p:nvCxnSpPr>
        <p:spPr bwMode="auto">
          <a:xfrm rot="16200000" flipH="1">
            <a:off x="1969105" y="5006415"/>
            <a:ext cx="764539" cy="47792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23"/>
          <p:cNvCxnSpPr>
            <a:cxnSpLocks noChangeShapeType="1"/>
            <a:stCxn id="10" idx="2"/>
            <a:endCxn id="11" idx="6"/>
          </p:cNvCxnSpPr>
          <p:nvPr/>
        </p:nvCxnSpPr>
        <p:spPr bwMode="auto">
          <a:xfrm rot="10800000" flipV="1">
            <a:off x="2373010" y="4637385"/>
            <a:ext cx="1002960" cy="123782"/>
          </a:xfrm>
          <a:prstGeom prst="curvedConnector3">
            <a:avLst>
              <a:gd name="adj1" fmla="val 4995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24"/>
          <p:cNvCxnSpPr>
            <a:cxnSpLocks noChangeShapeType="1"/>
            <a:stCxn id="6" idx="6"/>
            <a:endCxn id="10" idx="0"/>
          </p:cNvCxnSpPr>
          <p:nvPr/>
        </p:nvCxnSpPr>
        <p:spPr bwMode="auto">
          <a:xfrm>
            <a:off x="2983633" y="3729040"/>
            <a:ext cx="545233" cy="763628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26"/>
          <p:cNvCxnSpPr>
            <a:cxnSpLocks noChangeShapeType="1"/>
            <a:stCxn id="13" idx="6"/>
            <a:endCxn id="8" idx="0"/>
          </p:cNvCxnSpPr>
          <p:nvPr/>
        </p:nvCxnSpPr>
        <p:spPr bwMode="auto">
          <a:xfrm>
            <a:off x="4423163" y="3481475"/>
            <a:ext cx="980842" cy="35041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27"/>
          <p:cNvCxnSpPr>
            <a:cxnSpLocks noChangeShapeType="1"/>
            <a:stCxn id="12" idx="7"/>
            <a:endCxn id="8" idx="3"/>
          </p:cNvCxnSpPr>
          <p:nvPr/>
        </p:nvCxnSpPr>
        <p:spPr bwMode="auto">
          <a:xfrm rot="16200000">
            <a:off x="4699663" y="4061677"/>
            <a:ext cx="579775" cy="613507"/>
          </a:xfrm>
          <a:prstGeom prst="curvedConnector3">
            <a:avLst>
              <a:gd name="adj1" fmla="val 5007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28"/>
          <p:cNvCxnSpPr>
            <a:cxnSpLocks noChangeShapeType="1"/>
            <a:stCxn id="8" idx="6"/>
            <a:endCxn id="15" idx="0"/>
          </p:cNvCxnSpPr>
          <p:nvPr/>
        </p:nvCxnSpPr>
        <p:spPr bwMode="auto">
          <a:xfrm>
            <a:off x="5556901" y="3976605"/>
            <a:ext cx="501960" cy="117684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29"/>
          <p:cNvCxnSpPr>
            <a:cxnSpLocks noChangeShapeType="1"/>
            <a:stCxn id="14" idx="1"/>
            <a:endCxn id="12" idx="4"/>
          </p:cNvCxnSpPr>
          <p:nvPr/>
        </p:nvCxnSpPr>
        <p:spPr bwMode="auto">
          <a:xfrm rot="5400000" flipH="1">
            <a:off x="4122051" y="5358020"/>
            <a:ext cx="1322470" cy="416377"/>
          </a:xfrm>
          <a:prstGeom prst="curvedConnector3">
            <a:avLst>
              <a:gd name="adj1" fmla="val 5161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30"/>
          <p:cNvCxnSpPr>
            <a:cxnSpLocks noChangeShapeType="1"/>
            <a:stCxn id="14" idx="6"/>
            <a:endCxn id="15" idx="4"/>
          </p:cNvCxnSpPr>
          <p:nvPr/>
        </p:nvCxnSpPr>
        <p:spPr bwMode="auto">
          <a:xfrm flipV="1">
            <a:off x="5252071" y="5441971"/>
            <a:ext cx="806791" cy="888321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31"/>
          <p:cNvCxnSpPr>
            <a:cxnSpLocks noChangeShapeType="1"/>
            <a:stCxn id="6" idx="7"/>
            <a:endCxn id="13" idx="2"/>
          </p:cNvCxnSpPr>
          <p:nvPr/>
        </p:nvCxnSpPr>
        <p:spPr bwMode="auto">
          <a:xfrm rot="16200000">
            <a:off x="3455546" y="2964366"/>
            <a:ext cx="144716" cy="117893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33"/>
          <p:cNvCxnSpPr>
            <a:cxnSpLocks noChangeShapeType="1"/>
            <a:stCxn id="15" idx="2"/>
            <a:endCxn id="12" idx="6"/>
          </p:cNvCxnSpPr>
          <p:nvPr/>
        </p:nvCxnSpPr>
        <p:spPr bwMode="auto">
          <a:xfrm rot="10800000">
            <a:off x="4727993" y="4761168"/>
            <a:ext cx="1177972" cy="536998"/>
          </a:xfrm>
          <a:prstGeom prst="curvedConnector3">
            <a:avLst>
              <a:gd name="adj1" fmla="val 49958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组合 2"/>
          <p:cNvGrpSpPr/>
          <p:nvPr/>
        </p:nvGrpSpPr>
        <p:grpSpPr>
          <a:xfrm>
            <a:off x="1979712" y="3212976"/>
            <a:ext cx="4536876" cy="3385815"/>
            <a:chOff x="1979712" y="3212976"/>
            <a:chExt cx="4536876" cy="3385815"/>
          </a:xfrm>
        </p:grpSpPr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1979712" y="3377716"/>
              <a:ext cx="2225166" cy="28897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378929" y="3749064"/>
              <a:ext cx="2137659" cy="198234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3986592" y="3212976"/>
              <a:ext cx="610623" cy="57886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Oval 38"/>
            <p:cNvSpPr>
              <a:spLocks noChangeArrowheads="1"/>
            </p:cNvSpPr>
            <p:nvPr/>
          </p:nvSpPr>
          <p:spPr bwMode="auto">
            <a:xfrm>
              <a:off x="4815500" y="6019926"/>
              <a:ext cx="610623" cy="57886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Strongly connected components</a:t>
            </a:r>
            <a:r>
              <a:rPr lang="zh-TW" altLang="en-US" b="1" dirty="0"/>
              <a:t>算法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STRONGLY-CONNECTED-COMPONENTS(G)</a:t>
            </a:r>
          </a:p>
          <a:p>
            <a:pPr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{</a:t>
            </a:r>
            <a:r>
              <a:rPr lang="en-US" altLang="zh-TW" sz="2400" dirty="0">
                <a:latin typeface="Courier New" panose="02070309020205020404" pitchFamily="49" charset="0"/>
              </a:rPr>
              <a:t>	call DFS(G) to compute finishing times </a:t>
            </a:r>
            <a:r>
              <a:rPr lang="en-US" altLang="zh-TW" sz="2400" dirty="0" err="1">
                <a:latin typeface="Courier New" panose="02070309020205020404" pitchFamily="49" charset="0"/>
              </a:rPr>
              <a:t>u.f</a:t>
            </a:r>
            <a:r>
              <a:rPr lang="en-US" altLang="zh-TW" sz="2400" dirty="0">
                <a:latin typeface="Courier New" panose="02070309020205020404" pitchFamily="49" charset="0"/>
              </a:rPr>
              <a:t> for each vertex u</a:t>
            </a: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		compute G^T</a:t>
            </a: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		call DFS(G^T), but in the main loop of DFS, consider the vertices in order of decreasing </a:t>
            </a:r>
            <a:r>
              <a:rPr lang="en-US" altLang="zh-TW" sz="2400" dirty="0" err="1">
                <a:latin typeface="Courier New" panose="02070309020205020404" pitchFamily="49" charset="0"/>
              </a:rPr>
              <a:t>u.f</a:t>
            </a:r>
            <a:endParaRPr lang="en-US" altLang="zh-TW" sz="2400" dirty="0">
              <a:latin typeface="Courier New" panose="02070309020205020404" pitchFamily="49" charset="0"/>
            </a:endParaRPr>
          </a:p>
          <a:p>
            <a:pPr>
              <a:buNone/>
            </a:pPr>
            <a:r>
              <a:rPr lang="en-US" altLang="zh-TW" sz="2400" dirty="0">
                <a:latin typeface="Courier New" panose="02070309020205020404" pitchFamily="49" charset="0"/>
              </a:rPr>
              <a:t>		output the vertices of each tree in the DFS forest formed in line 3 as a separate strongly connected component</a:t>
            </a:r>
          </a:p>
          <a:p>
            <a:pPr>
              <a:buNone/>
            </a:pPr>
            <a:r>
              <a:rPr lang="en-US" altLang="zh-CN" sz="2400" dirty="0">
                <a:latin typeface="Courier New" panose="02070309020205020404" pitchFamily="49" charset="0"/>
              </a:rPr>
              <a:t>}</a:t>
            </a:r>
            <a:endParaRPr lang="en-US" altLang="zh-TW" sz="2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68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1" dirty="0"/>
              <a:t>Strongly connected components</a:t>
            </a:r>
            <a:r>
              <a:rPr lang="zh-TW" altLang="en-US" b="1" dirty="0"/>
              <a:t>算法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FontTx/>
              <a:buAutoNum type="arabicPeriod"/>
            </a:pPr>
            <a:r>
              <a:rPr lang="zh-CN" altLang="en-US" dirty="0"/>
              <a:t>对所有点</a:t>
            </a:r>
            <a:r>
              <a:rPr lang="en-US" altLang="zh-CN" dirty="0"/>
              <a:t>u</a:t>
            </a:r>
            <a:r>
              <a:rPr lang="zh-CN" altLang="en-US" dirty="0"/>
              <a:t>运行</a:t>
            </a:r>
            <a:r>
              <a:rPr lang="en-US" altLang="zh-TW" dirty="0"/>
              <a:t>DFS(G)</a:t>
            </a:r>
            <a:r>
              <a:rPr lang="zh-TW" altLang="en-US" dirty="0"/>
              <a:t>，计算</a:t>
            </a:r>
            <a:r>
              <a:rPr lang="zh-CN" altLang="en-US" dirty="0"/>
              <a:t>结束时间</a:t>
            </a:r>
            <a:r>
              <a:rPr lang="en-US" altLang="zh-CN" dirty="0" err="1"/>
              <a:t>u.f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33400" indent="-533400" eaLnBrk="1" hangingPunct="1">
              <a:buFontTx/>
              <a:buAutoNum type="arabicPeriod"/>
            </a:pPr>
            <a:endParaRPr lang="zh-TW" altLang="en-US" dirty="0"/>
          </a:p>
          <a:p>
            <a:pPr marL="533400" indent="-533400" eaLnBrk="1" hangingPunct="1">
              <a:buFontTx/>
              <a:buAutoNum type="arabicPeriod"/>
            </a:pPr>
            <a:r>
              <a:rPr lang="zh-TW" altLang="en-US" dirty="0"/>
              <a:t>计算出</a:t>
            </a:r>
            <a:r>
              <a:rPr lang="zh-CN" altLang="en-US" dirty="0">
                <a:solidFill>
                  <a:srgbClr val="FF0000"/>
                </a:solidFill>
              </a:rPr>
              <a:t>转置图</a:t>
            </a:r>
            <a:r>
              <a:rPr lang="en-US" altLang="zh-TW" dirty="0"/>
              <a:t>G</a:t>
            </a:r>
            <a:r>
              <a:rPr lang="en-US" altLang="zh-TW" baseline="30000" dirty="0"/>
              <a:t>T</a:t>
            </a:r>
            <a:r>
              <a:rPr lang="zh-TW" altLang="en-US" dirty="0"/>
              <a:t>，即点集合与</a:t>
            </a:r>
            <a:r>
              <a:rPr lang="en-US" altLang="zh-TW" dirty="0"/>
              <a:t>G</a:t>
            </a:r>
            <a:r>
              <a:rPr lang="zh-TW" altLang="en-US" dirty="0"/>
              <a:t>相同，而边连接方向相反的图。</a:t>
            </a:r>
            <a:endParaRPr lang="en-US" altLang="zh-TW" dirty="0"/>
          </a:p>
          <a:p>
            <a:pPr marL="533400" indent="-533400" eaLnBrk="1" hangingPunct="1">
              <a:buFontTx/>
              <a:buAutoNum type="arabicPeriod"/>
            </a:pPr>
            <a:endParaRPr lang="zh-TW" altLang="en-US" dirty="0"/>
          </a:p>
          <a:p>
            <a:pPr marL="533400" indent="-533400" eaLnBrk="1" hangingPunct="1">
              <a:buFontTx/>
              <a:buAutoNum type="arabicPeriod"/>
            </a:pPr>
            <a:r>
              <a:rPr lang="zh-CN" altLang="en-US" dirty="0"/>
              <a:t>运行</a:t>
            </a:r>
            <a:r>
              <a:rPr lang="en-US" altLang="zh-TW" dirty="0"/>
              <a:t>DFS(G</a:t>
            </a:r>
            <a:r>
              <a:rPr lang="en-US" altLang="zh-TW" baseline="30000" dirty="0"/>
              <a:t>T</a:t>
            </a:r>
            <a:r>
              <a:rPr lang="en-US" altLang="zh-TW" dirty="0"/>
              <a:t>)</a:t>
            </a:r>
            <a:r>
              <a:rPr lang="zh-TW" altLang="en-US" dirty="0"/>
              <a:t>，但在</a:t>
            </a:r>
            <a:r>
              <a:rPr lang="en-US" altLang="zh-TW" dirty="0"/>
              <a:t>DFS</a:t>
            </a:r>
            <a:r>
              <a:rPr lang="zh-TW" altLang="en-US" dirty="0"/>
              <a:t>主循环中，选择点的顺序是先挑取</a:t>
            </a:r>
            <a:r>
              <a:rPr lang="en-US" altLang="zh-TW" dirty="0" err="1"/>
              <a:t>u.f</a:t>
            </a:r>
            <a:r>
              <a:rPr lang="zh-TW" altLang="en-US" dirty="0"/>
              <a:t>值较大的点</a:t>
            </a:r>
            <a:r>
              <a:rPr lang="en-US" altLang="zh-TW" dirty="0"/>
              <a:t>u</a:t>
            </a:r>
            <a:r>
              <a:rPr lang="zh-TW" altLang="en-US" dirty="0"/>
              <a:t>。</a:t>
            </a:r>
            <a:r>
              <a:rPr lang="en-US" altLang="zh-TW" dirty="0"/>
              <a:t>(</a:t>
            </a:r>
            <a:r>
              <a:rPr lang="zh-TW" altLang="en-US" dirty="0"/>
              <a:t>即以</a:t>
            </a:r>
            <a:r>
              <a:rPr lang="en-US" altLang="zh-TW" dirty="0" err="1">
                <a:solidFill>
                  <a:srgbClr val="FF0000"/>
                </a:solidFill>
              </a:rPr>
              <a:t>u.f</a:t>
            </a:r>
            <a:r>
              <a:rPr lang="zh-TW" altLang="en-US" dirty="0">
                <a:solidFill>
                  <a:srgbClr val="FF0000"/>
                </a:solidFill>
              </a:rPr>
              <a:t>递减顺序</a:t>
            </a:r>
            <a:r>
              <a:rPr lang="zh-CN" altLang="en-US" dirty="0">
                <a:solidFill>
                  <a:srgbClr val="FF0000"/>
                </a:solidFill>
              </a:rPr>
              <a:t>选取</a:t>
            </a:r>
            <a:r>
              <a:rPr lang="zh-TW" altLang="en-US" dirty="0"/>
              <a:t>。</a:t>
            </a:r>
            <a:r>
              <a:rPr lang="en-US" altLang="zh-TW" dirty="0"/>
              <a:t>)</a:t>
            </a:r>
          </a:p>
          <a:p>
            <a:pPr marL="533400" indent="-533400" eaLnBrk="1" hangingPunct="1">
              <a:buFontTx/>
              <a:buAutoNum type="arabicPeriod"/>
            </a:pPr>
            <a:endParaRPr lang="en-US" altLang="zh-TW" dirty="0"/>
          </a:p>
          <a:p>
            <a:pPr marL="533400" indent="-533400" eaLnBrk="1" hangingPunct="1">
              <a:buFontTx/>
              <a:buAutoNum type="arabicPeriod"/>
            </a:pPr>
            <a:r>
              <a:rPr lang="zh-TW" altLang="en-US" dirty="0"/>
              <a:t>在</a:t>
            </a:r>
            <a:r>
              <a:rPr lang="en-US" altLang="zh-TW" dirty="0"/>
              <a:t>DFS(G</a:t>
            </a:r>
            <a:r>
              <a:rPr lang="en-US" altLang="zh-TW" baseline="30000" dirty="0"/>
              <a:t>T</a:t>
            </a:r>
            <a:r>
              <a:rPr lang="en-US" altLang="zh-TW" dirty="0"/>
              <a:t>)</a:t>
            </a:r>
            <a:r>
              <a:rPr lang="zh-TW" altLang="en-US" dirty="0"/>
              <a:t>的</a:t>
            </a:r>
            <a:r>
              <a:rPr lang="zh-CN" altLang="en-US" dirty="0"/>
              <a:t>深度优先森林</a:t>
            </a:r>
            <a:r>
              <a:rPr lang="zh-TW" altLang="en-US" dirty="0"/>
              <a:t>中，每一个树均是一个</a:t>
            </a:r>
            <a:r>
              <a:rPr lang="zh-CN" altLang="en-US" dirty="0"/>
              <a:t>强连通分量</a:t>
            </a:r>
            <a:r>
              <a:rPr lang="zh-TW" altLang="en-US" dirty="0"/>
              <a:t>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1905000" y="152400"/>
            <a:ext cx="604043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200">
                <a:solidFill>
                  <a:schemeClr val="tx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58372" name="Rectangle 5"/>
          <p:cNvSpPr>
            <a:spLocks noChangeArrowheads="1"/>
          </p:cNvSpPr>
          <p:nvPr/>
        </p:nvSpPr>
        <p:spPr bwMode="auto">
          <a:xfrm>
            <a:off x="8382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</p:txBody>
      </p:sp>
      <p:grpSp>
        <p:nvGrpSpPr>
          <p:cNvPr id="58373" name="Group 6"/>
          <p:cNvGrpSpPr>
            <a:grpSpLocks/>
          </p:cNvGrpSpPr>
          <p:nvPr/>
        </p:nvGrpSpPr>
        <p:grpSpPr bwMode="auto">
          <a:xfrm>
            <a:off x="304800" y="228600"/>
            <a:ext cx="6096000" cy="3048000"/>
            <a:chOff x="192" y="144"/>
            <a:chExt cx="3840" cy="1920"/>
          </a:xfrm>
        </p:grpSpPr>
        <p:sp>
          <p:nvSpPr>
            <p:cNvPr id="58420" name="Freeform 7"/>
            <p:cNvSpPr>
              <a:spLocks/>
            </p:cNvSpPr>
            <p:nvPr/>
          </p:nvSpPr>
          <p:spPr bwMode="auto">
            <a:xfrm>
              <a:off x="557" y="208"/>
              <a:ext cx="1518" cy="1823"/>
            </a:xfrm>
            <a:custGeom>
              <a:avLst/>
              <a:gdLst>
                <a:gd name="T0" fmla="*/ 48 w 1518"/>
                <a:gd name="T1" fmla="*/ 442 h 1823"/>
                <a:gd name="T2" fmla="*/ 56 w 1518"/>
                <a:gd name="T3" fmla="*/ 300 h 1823"/>
                <a:gd name="T4" fmla="*/ 151 w 1518"/>
                <a:gd name="T5" fmla="*/ 103 h 1823"/>
                <a:gd name="T6" fmla="*/ 245 w 1518"/>
                <a:gd name="T7" fmla="*/ 56 h 1823"/>
                <a:gd name="T8" fmla="*/ 293 w 1518"/>
                <a:gd name="T9" fmla="*/ 24 h 1823"/>
                <a:gd name="T10" fmla="*/ 395 w 1518"/>
                <a:gd name="T11" fmla="*/ 0 h 1823"/>
                <a:gd name="T12" fmla="*/ 1145 w 1518"/>
                <a:gd name="T13" fmla="*/ 8 h 1823"/>
                <a:gd name="T14" fmla="*/ 1350 w 1518"/>
                <a:gd name="T15" fmla="*/ 71 h 1823"/>
                <a:gd name="T16" fmla="*/ 1421 w 1518"/>
                <a:gd name="T17" fmla="*/ 111 h 1823"/>
                <a:gd name="T18" fmla="*/ 1468 w 1518"/>
                <a:gd name="T19" fmla="*/ 253 h 1823"/>
                <a:gd name="T20" fmla="*/ 1516 w 1518"/>
                <a:gd name="T21" fmla="*/ 395 h 1823"/>
                <a:gd name="T22" fmla="*/ 1437 w 1518"/>
                <a:gd name="T23" fmla="*/ 608 h 1823"/>
                <a:gd name="T24" fmla="*/ 1358 w 1518"/>
                <a:gd name="T25" fmla="*/ 663 h 1823"/>
                <a:gd name="T26" fmla="*/ 1303 w 1518"/>
                <a:gd name="T27" fmla="*/ 695 h 1823"/>
                <a:gd name="T28" fmla="*/ 1200 w 1518"/>
                <a:gd name="T29" fmla="*/ 734 h 1823"/>
                <a:gd name="T30" fmla="*/ 1066 w 1518"/>
                <a:gd name="T31" fmla="*/ 845 h 1823"/>
                <a:gd name="T32" fmla="*/ 971 w 1518"/>
                <a:gd name="T33" fmla="*/ 916 h 1823"/>
                <a:gd name="T34" fmla="*/ 955 w 1518"/>
                <a:gd name="T35" fmla="*/ 987 h 1823"/>
                <a:gd name="T36" fmla="*/ 932 w 1518"/>
                <a:gd name="T37" fmla="*/ 1010 h 1823"/>
                <a:gd name="T38" fmla="*/ 892 w 1518"/>
                <a:gd name="T39" fmla="*/ 1074 h 1823"/>
                <a:gd name="T40" fmla="*/ 845 w 1518"/>
                <a:gd name="T41" fmla="*/ 1121 h 1823"/>
                <a:gd name="T42" fmla="*/ 766 w 1518"/>
                <a:gd name="T43" fmla="*/ 1239 h 1823"/>
                <a:gd name="T44" fmla="*/ 727 w 1518"/>
                <a:gd name="T45" fmla="*/ 1342 h 1823"/>
                <a:gd name="T46" fmla="*/ 592 w 1518"/>
                <a:gd name="T47" fmla="*/ 1689 h 1823"/>
                <a:gd name="T48" fmla="*/ 474 w 1518"/>
                <a:gd name="T49" fmla="*/ 1792 h 1823"/>
                <a:gd name="T50" fmla="*/ 403 w 1518"/>
                <a:gd name="T51" fmla="*/ 1815 h 1823"/>
                <a:gd name="T52" fmla="*/ 379 w 1518"/>
                <a:gd name="T53" fmla="*/ 1823 h 1823"/>
                <a:gd name="T54" fmla="*/ 253 w 1518"/>
                <a:gd name="T55" fmla="*/ 1792 h 1823"/>
                <a:gd name="T56" fmla="*/ 151 w 1518"/>
                <a:gd name="T57" fmla="*/ 1681 h 1823"/>
                <a:gd name="T58" fmla="*/ 119 w 1518"/>
                <a:gd name="T59" fmla="*/ 1634 h 1823"/>
                <a:gd name="T60" fmla="*/ 111 w 1518"/>
                <a:gd name="T61" fmla="*/ 1610 h 1823"/>
                <a:gd name="T62" fmla="*/ 95 w 1518"/>
                <a:gd name="T63" fmla="*/ 1586 h 1823"/>
                <a:gd name="T64" fmla="*/ 79 w 1518"/>
                <a:gd name="T65" fmla="*/ 1523 h 1823"/>
                <a:gd name="T66" fmla="*/ 64 w 1518"/>
                <a:gd name="T67" fmla="*/ 1476 h 1823"/>
                <a:gd name="T68" fmla="*/ 56 w 1518"/>
                <a:gd name="T69" fmla="*/ 1452 h 1823"/>
                <a:gd name="T70" fmla="*/ 16 w 1518"/>
                <a:gd name="T71" fmla="*/ 1121 h 1823"/>
                <a:gd name="T72" fmla="*/ 40 w 1518"/>
                <a:gd name="T73" fmla="*/ 561 h 1823"/>
                <a:gd name="T74" fmla="*/ 48 w 1518"/>
                <a:gd name="T75" fmla="*/ 442 h 182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18" h="1823">
                  <a:moveTo>
                    <a:pt x="48" y="442"/>
                  </a:moveTo>
                  <a:cubicBezTo>
                    <a:pt x="51" y="395"/>
                    <a:pt x="52" y="347"/>
                    <a:pt x="56" y="300"/>
                  </a:cubicBezTo>
                  <a:cubicBezTo>
                    <a:pt x="61" y="243"/>
                    <a:pt x="108" y="138"/>
                    <a:pt x="151" y="103"/>
                  </a:cubicBezTo>
                  <a:cubicBezTo>
                    <a:pt x="174" y="84"/>
                    <a:pt x="218" y="71"/>
                    <a:pt x="245" y="56"/>
                  </a:cubicBezTo>
                  <a:cubicBezTo>
                    <a:pt x="262" y="47"/>
                    <a:pt x="274" y="28"/>
                    <a:pt x="293" y="24"/>
                  </a:cubicBezTo>
                  <a:cubicBezTo>
                    <a:pt x="379" y="6"/>
                    <a:pt x="346" y="16"/>
                    <a:pt x="395" y="0"/>
                  </a:cubicBezTo>
                  <a:cubicBezTo>
                    <a:pt x="645" y="3"/>
                    <a:pt x="895" y="3"/>
                    <a:pt x="1145" y="8"/>
                  </a:cubicBezTo>
                  <a:cubicBezTo>
                    <a:pt x="1206" y="9"/>
                    <a:pt x="1290" y="53"/>
                    <a:pt x="1350" y="71"/>
                  </a:cubicBezTo>
                  <a:cubicBezTo>
                    <a:pt x="1374" y="87"/>
                    <a:pt x="1397" y="95"/>
                    <a:pt x="1421" y="111"/>
                  </a:cubicBezTo>
                  <a:cubicBezTo>
                    <a:pt x="1429" y="136"/>
                    <a:pt x="1455" y="233"/>
                    <a:pt x="1468" y="253"/>
                  </a:cubicBezTo>
                  <a:cubicBezTo>
                    <a:pt x="1497" y="296"/>
                    <a:pt x="1506" y="345"/>
                    <a:pt x="1516" y="395"/>
                  </a:cubicBezTo>
                  <a:cubicBezTo>
                    <a:pt x="1510" y="495"/>
                    <a:pt x="1518" y="552"/>
                    <a:pt x="1437" y="608"/>
                  </a:cubicBezTo>
                  <a:cubicBezTo>
                    <a:pt x="1423" y="649"/>
                    <a:pt x="1399" y="649"/>
                    <a:pt x="1358" y="663"/>
                  </a:cubicBezTo>
                  <a:cubicBezTo>
                    <a:pt x="1338" y="670"/>
                    <a:pt x="1322" y="687"/>
                    <a:pt x="1303" y="695"/>
                  </a:cubicBezTo>
                  <a:cubicBezTo>
                    <a:pt x="1260" y="714"/>
                    <a:pt x="1260" y="694"/>
                    <a:pt x="1200" y="734"/>
                  </a:cubicBezTo>
                  <a:cubicBezTo>
                    <a:pt x="1152" y="766"/>
                    <a:pt x="1112" y="812"/>
                    <a:pt x="1066" y="845"/>
                  </a:cubicBezTo>
                  <a:cubicBezTo>
                    <a:pt x="1033" y="869"/>
                    <a:pt x="1001" y="886"/>
                    <a:pt x="971" y="916"/>
                  </a:cubicBezTo>
                  <a:cubicBezTo>
                    <a:pt x="963" y="939"/>
                    <a:pt x="965" y="965"/>
                    <a:pt x="955" y="987"/>
                  </a:cubicBezTo>
                  <a:cubicBezTo>
                    <a:pt x="951" y="997"/>
                    <a:pt x="939" y="1002"/>
                    <a:pt x="932" y="1010"/>
                  </a:cubicBezTo>
                  <a:cubicBezTo>
                    <a:pt x="876" y="1078"/>
                    <a:pt x="972" y="976"/>
                    <a:pt x="892" y="1074"/>
                  </a:cubicBezTo>
                  <a:cubicBezTo>
                    <a:pt x="878" y="1091"/>
                    <a:pt x="861" y="1105"/>
                    <a:pt x="845" y="1121"/>
                  </a:cubicBezTo>
                  <a:cubicBezTo>
                    <a:pt x="810" y="1156"/>
                    <a:pt x="794" y="1199"/>
                    <a:pt x="766" y="1239"/>
                  </a:cubicBezTo>
                  <a:cubicBezTo>
                    <a:pt x="754" y="1274"/>
                    <a:pt x="735" y="1305"/>
                    <a:pt x="727" y="1342"/>
                  </a:cubicBezTo>
                  <a:cubicBezTo>
                    <a:pt x="698" y="1479"/>
                    <a:pt x="687" y="1582"/>
                    <a:pt x="592" y="1689"/>
                  </a:cubicBezTo>
                  <a:cubicBezTo>
                    <a:pt x="569" y="1715"/>
                    <a:pt x="513" y="1779"/>
                    <a:pt x="474" y="1792"/>
                  </a:cubicBezTo>
                  <a:cubicBezTo>
                    <a:pt x="450" y="1800"/>
                    <a:pt x="427" y="1807"/>
                    <a:pt x="403" y="1815"/>
                  </a:cubicBezTo>
                  <a:cubicBezTo>
                    <a:pt x="395" y="1818"/>
                    <a:pt x="379" y="1823"/>
                    <a:pt x="379" y="1823"/>
                  </a:cubicBezTo>
                  <a:cubicBezTo>
                    <a:pt x="332" y="1817"/>
                    <a:pt x="293" y="1817"/>
                    <a:pt x="253" y="1792"/>
                  </a:cubicBezTo>
                  <a:cubicBezTo>
                    <a:pt x="225" y="1750"/>
                    <a:pt x="180" y="1723"/>
                    <a:pt x="151" y="1681"/>
                  </a:cubicBezTo>
                  <a:cubicBezTo>
                    <a:pt x="140" y="1665"/>
                    <a:pt x="119" y="1634"/>
                    <a:pt x="119" y="1634"/>
                  </a:cubicBezTo>
                  <a:cubicBezTo>
                    <a:pt x="116" y="1626"/>
                    <a:pt x="115" y="1618"/>
                    <a:pt x="111" y="1610"/>
                  </a:cubicBezTo>
                  <a:cubicBezTo>
                    <a:pt x="107" y="1601"/>
                    <a:pt x="98" y="1595"/>
                    <a:pt x="95" y="1586"/>
                  </a:cubicBezTo>
                  <a:cubicBezTo>
                    <a:pt x="88" y="1566"/>
                    <a:pt x="86" y="1544"/>
                    <a:pt x="79" y="1523"/>
                  </a:cubicBezTo>
                  <a:cubicBezTo>
                    <a:pt x="74" y="1507"/>
                    <a:pt x="69" y="1492"/>
                    <a:pt x="64" y="1476"/>
                  </a:cubicBezTo>
                  <a:cubicBezTo>
                    <a:pt x="61" y="1468"/>
                    <a:pt x="56" y="1452"/>
                    <a:pt x="56" y="1452"/>
                  </a:cubicBezTo>
                  <a:cubicBezTo>
                    <a:pt x="46" y="1341"/>
                    <a:pt x="35" y="1231"/>
                    <a:pt x="16" y="1121"/>
                  </a:cubicBezTo>
                  <a:cubicBezTo>
                    <a:pt x="20" y="877"/>
                    <a:pt x="0" y="754"/>
                    <a:pt x="40" y="561"/>
                  </a:cubicBezTo>
                  <a:cubicBezTo>
                    <a:pt x="29" y="484"/>
                    <a:pt x="27" y="523"/>
                    <a:pt x="48" y="442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21" name="Oval 8"/>
            <p:cNvSpPr>
              <a:spLocks noChangeArrowheads="1"/>
            </p:cNvSpPr>
            <p:nvPr/>
          </p:nvSpPr>
          <p:spPr bwMode="auto">
            <a:xfrm>
              <a:off x="730" y="43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13/14</a:t>
              </a:r>
            </a:p>
          </p:txBody>
        </p:sp>
        <p:sp>
          <p:nvSpPr>
            <p:cNvPr id="58422" name="Oval 9"/>
            <p:cNvSpPr>
              <a:spLocks noChangeArrowheads="1"/>
            </p:cNvSpPr>
            <p:nvPr/>
          </p:nvSpPr>
          <p:spPr bwMode="auto">
            <a:xfrm>
              <a:off x="1498" y="43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11/16</a:t>
              </a:r>
            </a:p>
          </p:txBody>
        </p:sp>
        <p:sp>
          <p:nvSpPr>
            <p:cNvPr id="58423" name="Oval 10"/>
            <p:cNvSpPr>
              <a:spLocks noChangeArrowheads="1"/>
            </p:cNvSpPr>
            <p:nvPr/>
          </p:nvSpPr>
          <p:spPr bwMode="auto">
            <a:xfrm>
              <a:off x="730" y="1344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12/15</a:t>
              </a:r>
            </a:p>
          </p:txBody>
        </p:sp>
        <p:sp>
          <p:nvSpPr>
            <p:cNvPr id="58424" name="Oval 11"/>
            <p:cNvSpPr>
              <a:spLocks noChangeArrowheads="1"/>
            </p:cNvSpPr>
            <p:nvPr/>
          </p:nvSpPr>
          <p:spPr bwMode="auto">
            <a:xfrm>
              <a:off x="1498" y="1344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3/4</a:t>
              </a:r>
            </a:p>
          </p:txBody>
        </p:sp>
        <p:sp>
          <p:nvSpPr>
            <p:cNvPr id="58425" name="Oval 12"/>
            <p:cNvSpPr>
              <a:spLocks noChangeArrowheads="1"/>
            </p:cNvSpPr>
            <p:nvPr/>
          </p:nvSpPr>
          <p:spPr bwMode="auto">
            <a:xfrm>
              <a:off x="2362" y="43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1/10</a:t>
              </a:r>
            </a:p>
          </p:txBody>
        </p:sp>
        <p:sp>
          <p:nvSpPr>
            <p:cNvPr id="58426" name="Oval 13"/>
            <p:cNvSpPr>
              <a:spLocks noChangeArrowheads="1"/>
            </p:cNvSpPr>
            <p:nvPr/>
          </p:nvSpPr>
          <p:spPr bwMode="auto">
            <a:xfrm>
              <a:off x="2362" y="1344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2/7</a:t>
              </a:r>
            </a:p>
          </p:txBody>
        </p:sp>
        <p:sp>
          <p:nvSpPr>
            <p:cNvPr id="58427" name="Oval 14"/>
            <p:cNvSpPr>
              <a:spLocks noChangeArrowheads="1"/>
            </p:cNvSpPr>
            <p:nvPr/>
          </p:nvSpPr>
          <p:spPr bwMode="auto">
            <a:xfrm>
              <a:off x="3226" y="432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8/9</a:t>
              </a:r>
            </a:p>
          </p:txBody>
        </p:sp>
        <p:sp>
          <p:nvSpPr>
            <p:cNvPr id="58428" name="Oval 15"/>
            <p:cNvSpPr>
              <a:spLocks noChangeArrowheads="1"/>
            </p:cNvSpPr>
            <p:nvPr/>
          </p:nvSpPr>
          <p:spPr bwMode="auto">
            <a:xfrm>
              <a:off x="3226" y="1344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5/6</a:t>
              </a:r>
            </a:p>
          </p:txBody>
        </p:sp>
        <p:sp>
          <p:nvSpPr>
            <p:cNvPr id="58429" name="Text Box 16"/>
            <p:cNvSpPr txBox="1">
              <a:spLocks noChangeArrowheads="1"/>
            </p:cNvSpPr>
            <p:nvPr/>
          </p:nvSpPr>
          <p:spPr bwMode="auto">
            <a:xfrm>
              <a:off x="874" y="240"/>
              <a:ext cx="1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a</a:t>
              </a:r>
            </a:p>
          </p:txBody>
        </p:sp>
        <p:sp>
          <p:nvSpPr>
            <p:cNvPr id="58430" name="Text Box 17"/>
            <p:cNvSpPr txBox="1">
              <a:spLocks noChangeArrowheads="1"/>
            </p:cNvSpPr>
            <p:nvPr/>
          </p:nvSpPr>
          <p:spPr bwMode="auto">
            <a:xfrm>
              <a:off x="1642" y="240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b</a:t>
              </a:r>
            </a:p>
          </p:txBody>
        </p:sp>
        <p:sp>
          <p:nvSpPr>
            <p:cNvPr id="58431" name="Text Box 18"/>
            <p:cNvSpPr txBox="1">
              <a:spLocks noChangeArrowheads="1"/>
            </p:cNvSpPr>
            <p:nvPr/>
          </p:nvSpPr>
          <p:spPr bwMode="auto">
            <a:xfrm>
              <a:off x="2458" y="240"/>
              <a:ext cx="17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c</a:t>
              </a:r>
            </a:p>
          </p:txBody>
        </p:sp>
        <p:sp>
          <p:nvSpPr>
            <p:cNvPr id="58432" name="Text Box 19"/>
            <p:cNvSpPr txBox="1">
              <a:spLocks noChangeArrowheads="1"/>
            </p:cNvSpPr>
            <p:nvPr/>
          </p:nvSpPr>
          <p:spPr bwMode="auto">
            <a:xfrm>
              <a:off x="3322" y="240"/>
              <a:ext cx="18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8433" name="Text Box 20"/>
            <p:cNvSpPr txBox="1">
              <a:spLocks noChangeArrowheads="1"/>
            </p:cNvSpPr>
            <p:nvPr/>
          </p:nvSpPr>
          <p:spPr bwMode="auto">
            <a:xfrm>
              <a:off x="874" y="1728"/>
              <a:ext cx="1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e</a:t>
              </a:r>
            </a:p>
          </p:txBody>
        </p:sp>
        <p:sp>
          <p:nvSpPr>
            <p:cNvPr id="58434" name="Text Box 21"/>
            <p:cNvSpPr txBox="1">
              <a:spLocks noChangeArrowheads="1"/>
            </p:cNvSpPr>
            <p:nvPr/>
          </p:nvSpPr>
          <p:spPr bwMode="auto">
            <a:xfrm>
              <a:off x="1642" y="1728"/>
              <a:ext cx="1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f</a:t>
              </a:r>
            </a:p>
          </p:txBody>
        </p:sp>
        <p:sp>
          <p:nvSpPr>
            <p:cNvPr id="58435" name="Text Box 22"/>
            <p:cNvSpPr txBox="1">
              <a:spLocks noChangeArrowheads="1"/>
            </p:cNvSpPr>
            <p:nvPr/>
          </p:nvSpPr>
          <p:spPr bwMode="auto">
            <a:xfrm>
              <a:off x="2506" y="1728"/>
              <a:ext cx="18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g</a:t>
              </a:r>
            </a:p>
          </p:txBody>
        </p:sp>
        <p:sp>
          <p:nvSpPr>
            <p:cNvPr id="58436" name="Text Box 23"/>
            <p:cNvSpPr txBox="1">
              <a:spLocks noChangeArrowheads="1"/>
            </p:cNvSpPr>
            <p:nvPr/>
          </p:nvSpPr>
          <p:spPr bwMode="auto">
            <a:xfrm>
              <a:off x="3370" y="1728"/>
              <a:ext cx="18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h</a:t>
              </a:r>
            </a:p>
          </p:txBody>
        </p:sp>
        <p:sp>
          <p:nvSpPr>
            <p:cNvPr id="58437" name="Line 24"/>
            <p:cNvSpPr>
              <a:spLocks noChangeShapeType="1"/>
            </p:cNvSpPr>
            <p:nvPr/>
          </p:nvSpPr>
          <p:spPr bwMode="auto">
            <a:xfrm>
              <a:off x="1162" y="62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38" name="Line 25"/>
            <p:cNvSpPr>
              <a:spLocks noChangeShapeType="1"/>
            </p:cNvSpPr>
            <p:nvPr/>
          </p:nvSpPr>
          <p:spPr bwMode="auto">
            <a:xfrm>
              <a:off x="1930" y="62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39" name="Line 26"/>
            <p:cNvSpPr>
              <a:spLocks noChangeShapeType="1"/>
            </p:cNvSpPr>
            <p:nvPr/>
          </p:nvSpPr>
          <p:spPr bwMode="auto">
            <a:xfrm flipV="1">
              <a:off x="970" y="816"/>
              <a:ext cx="0" cy="52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0" name="Line 27"/>
            <p:cNvSpPr>
              <a:spLocks noChangeShapeType="1"/>
            </p:cNvSpPr>
            <p:nvPr/>
          </p:nvSpPr>
          <p:spPr bwMode="auto">
            <a:xfrm flipH="1">
              <a:off x="1114" y="768"/>
              <a:ext cx="480" cy="6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1" name="Line 28"/>
            <p:cNvSpPr>
              <a:spLocks noChangeShapeType="1"/>
            </p:cNvSpPr>
            <p:nvPr/>
          </p:nvSpPr>
          <p:spPr bwMode="auto">
            <a:xfrm>
              <a:off x="1162" y="153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2" name="Line 29"/>
            <p:cNvSpPr>
              <a:spLocks noChangeShapeType="1"/>
            </p:cNvSpPr>
            <p:nvPr/>
          </p:nvSpPr>
          <p:spPr bwMode="auto">
            <a:xfrm>
              <a:off x="1738" y="8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3" name="Line 30"/>
            <p:cNvSpPr>
              <a:spLocks noChangeShapeType="1"/>
            </p:cNvSpPr>
            <p:nvPr/>
          </p:nvSpPr>
          <p:spPr bwMode="auto">
            <a:xfrm>
              <a:off x="2554" y="816"/>
              <a:ext cx="0" cy="52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4" name="Line 31"/>
            <p:cNvSpPr>
              <a:spLocks noChangeShapeType="1"/>
            </p:cNvSpPr>
            <p:nvPr/>
          </p:nvSpPr>
          <p:spPr bwMode="auto">
            <a:xfrm>
              <a:off x="2794" y="1536"/>
              <a:ext cx="432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5" name="Line 32"/>
            <p:cNvSpPr>
              <a:spLocks noChangeShapeType="1"/>
            </p:cNvSpPr>
            <p:nvPr/>
          </p:nvSpPr>
          <p:spPr bwMode="auto">
            <a:xfrm>
              <a:off x="3418" y="8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6" name="Freeform 33"/>
            <p:cNvSpPr>
              <a:spLocks/>
            </p:cNvSpPr>
            <p:nvPr/>
          </p:nvSpPr>
          <p:spPr bwMode="auto">
            <a:xfrm>
              <a:off x="1930" y="1392"/>
              <a:ext cx="432" cy="96"/>
            </a:xfrm>
            <a:custGeom>
              <a:avLst/>
              <a:gdLst>
                <a:gd name="T0" fmla="*/ 0 w 432"/>
                <a:gd name="T1" fmla="*/ 96 h 96"/>
                <a:gd name="T2" fmla="*/ 192 w 432"/>
                <a:gd name="T3" fmla="*/ 0 h 96"/>
                <a:gd name="T4" fmla="*/ 432 w 432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96">
                  <a:moveTo>
                    <a:pt x="0" y="96"/>
                  </a:moveTo>
                  <a:cubicBezTo>
                    <a:pt x="60" y="48"/>
                    <a:pt x="120" y="0"/>
                    <a:pt x="192" y="0"/>
                  </a:cubicBezTo>
                  <a:cubicBezTo>
                    <a:pt x="264" y="0"/>
                    <a:pt x="348" y="48"/>
                    <a:pt x="432" y="9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7" name="Freeform 34"/>
            <p:cNvSpPr>
              <a:spLocks/>
            </p:cNvSpPr>
            <p:nvPr/>
          </p:nvSpPr>
          <p:spPr bwMode="auto">
            <a:xfrm rot="10800000">
              <a:off x="1930" y="1632"/>
              <a:ext cx="432" cy="96"/>
            </a:xfrm>
            <a:custGeom>
              <a:avLst/>
              <a:gdLst>
                <a:gd name="T0" fmla="*/ 0 w 432"/>
                <a:gd name="T1" fmla="*/ 96 h 96"/>
                <a:gd name="T2" fmla="*/ 192 w 432"/>
                <a:gd name="T3" fmla="*/ 0 h 96"/>
                <a:gd name="T4" fmla="*/ 432 w 432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96">
                  <a:moveTo>
                    <a:pt x="0" y="96"/>
                  </a:moveTo>
                  <a:cubicBezTo>
                    <a:pt x="60" y="48"/>
                    <a:pt x="120" y="0"/>
                    <a:pt x="192" y="0"/>
                  </a:cubicBezTo>
                  <a:cubicBezTo>
                    <a:pt x="264" y="0"/>
                    <a:pt x="348" y="48"/>
                    <a:pt x="432" y="96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8" name="Freeform 35"/>
            <p:cNvSpPr>
              <a:spLocks/>
            </p:cNvSpPr>
            <p:nvPr/>
          </p:nvSpPr>
          <p:spPr bwMode="auto">
            <a:xfrm>
              <a:off x="2794" y="432"/>
              <a:ext cx="432" cy="96"/>
            </a:xfrm>
            <a:custGeom>
              <a:avLst/>
              <a:gdLst>
                <a:gd name="T0" fmla="*/ 0 w 432"/>
                <a:gd name="T1" fmla="*/ 96 h 96"/>
                <a:gd name="T2" fmla="*/ 192 w 432"/>
                <a:gd name="T3" fmla="*/ 0 h 96"/>
                <a:gd name="T4" fmla="*/ 432 w 432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96">
                  <a:moveTo>
                    <a:pt x="0" y="96"/>
                  </a:moveTo>
                  <a:cubicBezTo>
                    <a:pt x="60" y="48"/>
                    <a:pt x="120" y="0"/>
                    <a:pt x="192" y="0"/>
                  </a:cubicBezTo>
                  <a:cubicBezTo>
                    <a:pt x="264" y="0"/>
                    <a:pt x="348" y="48"/>
                    <a:pt x="432" y="96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49" name="Freeform 36"/>
            <p:cNvSpPr>
              <a:spLocks/>
            </p:cNvSpPr>
            <p:nvPr/>
          </p:nvSpPr>
          <p:spPr bwMode="auto">
            <a:xfrm rot="10800000">
              <a:off x="2794" y="672"/>
              <a:ext cx="432" cy="96"/>
            </a:xfrm>
            <a:custGeom>
              <a:avLst/>
              <a:gdLst>
                <a:gd name="T0" fmla="*/ 0 w 432"/>
                <a:gd name="T1" fmla="*/ 96 h 96"/>
                <a:gd name="T2" fmla="*/ 192 w 432"/>
                <a:gd name="T3" fmla="*/ 0 h 96"/>
                <a:gd name="T4" fmla="*/ 432 w 432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96">
                  <a:moveTo>
                    <a:pt x="0" y="96"/>
                  </a:moveTo>
                  <a:cubicBezTo>
                    <a:pt x="60" y="48"/>
                    <a:pt x="120" y="0"/>
                    <a:pt x="192" y="0"/>
                  </a:cubicBezTo>
                  <a:cubicBezTo>
                    <a:pt x="264" y="0"/>
                    <a:pt x="348" y="48"/>
                    <a:pt x="432" y="9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50" name="Freeform 37"/>
            <p:cNvSpPr>
              <a:spLocks/>
            </p:cNvSpPr>
            <p:nvPr/>
          </p:nvSpPr>
          <p:spPr bwMode="auto">
            <a:xfrm>
              <a:off x="3658" y="1344"/>
              <a:ext cx="288" cy="368"/>
            </a:xfrm>
            <a:custGeom>
              <a:avLst/>
              <a:gdLst>
                <a:gd name="T0" fmla="*/ 0 w 288"/>
                <a:gd name="T1" fmla="*/ 256 h 368"/>
                <a:gd name="T2" fmla="*/ 144 w 288"/>
                <a:gd name="T3" fmla="*/ 352 h 368"/>
                <a:gd name="T4" fmla="*/ 288 w 288"/>
                <a:gd name="T5" fmla="*/ 160 h 368"/>
                <a:gd name="T6" fmla="*/ 144 w 288"/>
                <a:gd name="T7" fmla="*/ 16 h 368"/>
                <a:gd name="T8" fmla="*/ 0 w 288"/>
                <a:gd name="T9" fmla="*/ 64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" h="368">
                  <a:moveTo>
                    <a:pt x="0" y="256"/>
                  </a:moveTo>
                  <a:cubicBezTo>
                    <a:pt x="48" y="312"/>
                    <a:pt x="96" y="368"/>
                    <a:pt x="144" y="352"/>
                  </a:cubicBezTo>
                  <a:cubicBezTo>
                    <a:pt x="192" y="336"/>
                    <a:pt x="288" y="216"/>
                    <a:pt x="288" y="160"/>
                  </a:cubicBezTo>
                  <a:cubicBezTo>
                    <a:pt x="288" y="104"/>
                    <a:pt x="192" y="32"/>
                    <a:pt x="144" y="16"/>
                  </a:cubicBezTo>
                  <a:cubicBezTo>
                    <a:pt x="96" y="0"/>
                    <a:pt x="8" y="56"/>
                    <a:pt x="0" y="6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51" name="Text Box 38"/>
            <p:cNvSpPr txBox="1">
              <a:spLocks noChangeArrowheads="1"/>
            </p:cNvSpPr>
            <p:nvPr/>
          </p:nvSpPr>
          <p:spPr bwMode="auto">
            <a:xfrm>
              <a:off x="192" y="960"/>
              <a:ext cx="2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ahoma" panose="020B0604030504040204" pitchFamily="34" charset="0"/>
                </a:rPr>
                <a:t>G:</a:t>
              </a:r>
            </a:p>
          </p:txBody>
        </p:sp>
        <p:sp>
          <p:nvSpPr>
            <p:cNvPr id="58452" name="Oval 39"/>
            <p:cNvSpPr>
              <a:spLocks noChangeArrowheads="1"/>
            </p:cNvSpPr>
            <p:nvPr/>
          </p:nvSpPr>
          <p:spPr bwMode="auto">
            <a:xfrm>
              <a:off x="1344" y="1104"/>
              <a:ext cx="1632" cy="96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453" name="Oval 40"/>
            <p:cNvSpPr>
              <a:spLocks noChangeArrowheads="1"/>
            </p:cNvSpPr>
            <p:nvPr/>
          </p:nvSpPr>
          <p:spPr bwMode="auto">
            <a:xfrm>
              <a:off x="2160" y="144"/>
              <a:ext cx="1632" cy="96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454" name="Oval 41"/>
            <p:cNvSpPr>
              <a:spLocks noChangeArrowheads="1"/>
            </p:cNvSpPr>
            <p:nvPr/>
          </p:nvSpPr>
          <p:spPr bwMode="auto">
            <a:xfrm>
              <a:off x="3072" y="1152"/>
              <a:ext cx="960" cy="864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8374" name="Group 42"/>
          <p:cNvGrpSpPr>
            <a:grpSpLocks/>
          </p:cNvGrpSpPr>
          <p:nvPr/>
        </p:nvGrpSpPr>
        <p:grpSpPr bwMode="auto">
          <a:xfrm>
            <a:off x="304800" y="3505200"/>
            <a:ext cx="6096000" cy="3048000"/>
            <a:chOff x="192" y="2208"/>
            <a:chExt cx="3840" cy="1920"/>
          </a:xfrm>
        </p:grpSpPr>
        <p:sp>
          <p:nvSpPr>
            <p:cNvPr id="58385" name="Freeform 43"/>
            <p:cNvSpPr>
              <a:spLocks/>
            </p:cNvSpPr>
            <p:nvPr/>
          </p:nvSpPr>
          <p:spPr bwMode="auto">
            <a:xfrm>
              <a:off x="557" y="2272"/>
              <a:ext cx="1518" cy="1823"/>
            </a:xfrm>
            <a:custGeom>
              <a:avLst/>
              <a:gdLst>
                <a:gd name="T0" fmla="*/ 48 w 1518"/>
                <a:gd name="T1" fmla="*/ 442 h 1823"/>
                <a:gd name="T2" fmla="*/ 56 w 1518"/>
                <a:gd name="T3" fmla="*/ 300 h 1823"/>
                <a:gd name="T4" fmla="*/ 151 w 1518"/>
                <a:gd name="T5" fmla="*/ 103 h 1823"/>
                <a:gd name="T6" fmla="*/ 245 w 1518"/>
                <a:gd name="T7" fmla="*/ 56 h 1823"/>
                <a:gd name="T8" fmla="*/ 293 w 1518"/>
                <a:gd name="T9" fmla="*/ 24 h 1823"/>
                <a:gd name="T10" fmla="*/ 395 w 1518"/>
                <a:gd name="T11" fmla="*/ 0 h 1823"/>
                <a:gd name="T12" fmla="*/ 1145 w 1518"/>
                <a:gd name="T13" fmla="*/ 8 h 1823"/>
                <a:gd name="T14" fmla="*/ 1350 w 1518"/>
                <a:gd name="T15" fmla="*/ 71 h 1823"/>
                <a:gd name="T16" fmla="*/ 1421 w 1518"/>
                <a:gd name="T17" fmla="*/ 111 h 1823"/>
                <a:gd name="T18" fmla="*/ 1468 w 1518"/>
                <a:gd name="T19" fmla="*/ 253 h 1823"/>
                <a:gd name="T20" fmla="*/ 1516 w 1518"/>
                <a:gd name="T21" fmla="*/ 395 h 1823"/>
                <a:gd name="T22" fmla="*/ 1437 w 1518"/>
                <a:gd name="T23" fmla="*/ 608 h 1823"/>
                <a:gd name="T24" fmla="*/ 1358 w 1518"/>
                <a:gd name="T25" fmla="*/ 663 h 1823"/>
                <a:gd name="T26" fmla="*/ 1303 w 1518"/>
                <a:gd name="T27" fmla="*/ 695 h 1823"/>
                <a:gd name="T28" fmla="*/ 1200 w 1518"/>
                <a:gd name="T29" fmla="*/ 734 h 1823"/>
                <a:gd name="T30" fmla="*/ 1066 w 1518"/>
                <a:gd name="T31" fmla="*/ 845 h 1823"/>
                <a:gd name="T32" fmla="*/ 971 w 1518"/>
                <a:gd name="T33" fmla="*/ 916 h 1823"/>
                <a:gd name="T34" fmla="*/ 955 w 1518"/>
                <a:gd name="T35" fmla="*/ 987 h 1823"/>
                <a:gd name="T36" fmla="*/ 932 w 1518"/>
                <a:gd name="T37" fmla="*/ 1010 h 1823"/>
                <a:gd name="T38" fmla="*/ 892 w 1518"/>
                <a:gd name="T39" fmla="*/ 1074 h 1823"/>
                <a:gd name="T40" fmla="*/ 845 w 1518"/>
                <a:gd name="T41" fmla="*/ 1121 h 1823"/>
                <a:gd name="T42" fmla="*/ 766 w 1518"/>
                <a:gd name="T43" fmla="*/ 1239 h 1823"/>
                <a:gd name="T44" fmla="*/ 727 w 1518"/>
                <a:gd name="T45" fmla="*/ 1342 h 1823"/>
                <a:gd name="T46" fmla="*/ 592 w 1518"/>
                <a:gd name="T47" fmla="*/ 1689 h 1823"/>
                <a:gd name="T48" fmla="*/ 474 w 1518"/>
                <a:gd name="T49" fmla="*/ 1792 h 1823"/>
                <a:gd name="T50" fmla="*/ 403 w 1518"/>
                <a:gd name="T51" fmla="*/ 1815 h 1823"/>
                <a:gd name="T52" fmla="*/ 379 w 1518"/>
                <a:gd name="T53" fmla="*/ 1823 h 1823"/>
                <a:gd name="T54" fmla="*/ 253 w 1518"/>
                <a:gd name="T55" fmla="*/ 1792 h 1823"/>
                <a:gd name="T56" fmla="*/ 151 w 1518"/>
                <a:gd name="T57" fmla="*/ 1681 h 1823"/>
                <a:gd name="T58" fmla="*/ 119 w 1518"/>
                <a:gd name="T59" fmla="*/ 1634 h 1823"/>
                <a:gd name="T60" fmla="*/ 111 w 1518"/>
                <a:gd name="T61" fmla="*/ 1610 h 1823"/>
                <a:gd name="T62" fmla="*/ 95 w 1518"/>
                <a:gd name="T63" fmla="*/ 1586 h 1823"/>
                <a:gd name="T64" fmla="*/ 79 w 1518"/>
                <a:gd name="T65" fmla="*/ 1523 h 1823"/>
                <a:gd name="T66" fmla="*/ 64 w 1518"/>
                <a:gd name="T67" fmla="*/ 1476 h 1823"/>
                <a:gd name="T68" fmla="*/ 56 w 1518"/>
                <a:gd name="T69" fmla="*/ 1452 h 1823"/>
                <a:gd name="T70" fmla="*/ 16 w 1518"/>
                <a:gd name="T71" fmla="*/ 1121 h 1823"/>
                <a:gd name="T72" fmla="*/ 40 w 1518"/>
                <a:gd name="T73" fmla="*/ 561 h 1823"/>
                <a:gd name="T74" fmla="*/ 48 w 1518"/>
                <a:gd name="T75" fmla="*/ 442 h 182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518" h="1823">
                  <a:moveTo>
                    <a:pt x="48" y="442"/>
                  </a:moveTo>
                  <a:cubicBezTo>
                    <a:pt x="51" y="395"/>
                    <a:pt x="52" y="347"/>
                    <a:pt x="56" y="300"/>
                  </a:cubicBezTo>
                  <a:cubicBezTo>
                    <a:pt x="61" y="243"/>
                    <a:pt x="108" y="138"/>
                    <a:pt x="151" y="103"/>
                  </a:cubicBezTo>
                  <a:cubicBezTo>
                    <a:pt x="174" y="84"/>
                    <a:pt x="218" y="71"/>
                    <a:pt x="245" y="56"/>
                  </a:cubicBezTo>
                  <a:cubicBezTo>
                    <a:pt x="262" y="47"/>
                    <a:pt x="274" y="28"/>
                    <a:pt x="293" y="24"/>
                  </a:cubicBezTo>
                  <a:cubicBezTo>
                    <a:pt x="379" y="6"/>
                    <a:pt x="346" y="16"/>
                    <a:pt x="395" y="0"/>
                  </a:cubicBezTo>
                  <a:cubicBezTo>
                    <a:pt x="645" y="3"/>
                    <a:pt x="895" y="3"/>
                    <a:pt x="1145" y="8"/>
                  </a:cubicBezTo>
                  <a:cubicBezTo>
                    <a:pt x="1206" y="9"/>
                    <a:pt x="1290" y="53"/>
                    <a:pt x="1350" y="71"/>
                  </a:cubicBezTo>
                  <a:cubicBezTo>
                    <a:pt x="1374" y="87"/>
                    <a:pt x="1397" y="95"/>
                    <a:pt x="1421" y="111"/>
                  </a:cubicBezTo>
                  <a:cubicBezTo>
                    <a:pt x="1429" y="136"/>
                    <a:pt x="1455" y="233"/>
                    <a:pt x="1468" y="253"/>
                  </a:cubicBezTo>
                  <a:cubicBezTo>
                    <a:pt x="1497" y="296"/>
                    <a:pt x="1506" y="345"/>
                    <a:pt x="1516" y="395"/>
                  </a:cubicBezTo>
                  <a:cubicBezTo>
                    <a:pt x="1510" y="495"/>
                    <a:pt x="1518" y="552"/>
                    <a:pt x="1437" y="608"/>
                  </a:cubicBezTo>
                  <a:cubicBezTo>
                    <a:pt x="1423" y="649"/>
                    <a:pt x="1399" y="649"/>
                    <a:pt x="1358" y="663"/>
                  </a:cubicBezTo>
                  <a:cubicBezTo>
                    <a:pt x="1338" y="670"/>
                    <a:pt x="1322" y="687"/>
                    <a:pt x="1303" y="695"/>
                  </a:cubicBezTo>
                  <a:cubicBezTo>
                    <a:pt x="1260" y="714"/>
                    <a:pt x="1260" y="694"/>
                    <a:pt x="1200" y="734"/>
                  </a:cubicBezTo>
                  <a:cubicBezTo>
                    <a:pt x="1152" y="766"/>
                    <a:pt x="1112" y="812"/>
                    <a:pt x="1066" y="845"/>
                  </a:cubicBezTo>
                  <a:cubicBezTo>
                    <a:pt x="1033" y="869"/>
                    <a:pt x="1001" y="886"/>
                    <a:pt x="971" y="916"/>
                  </a:cubicBezTo>
                  <a:cubicBezTo>
                    <a:pt x="963" y="939"/>
                    <a:pt x="965" y="965"/>
                    <a:pt x="955" y="987"/>
                  </a:cubicBezTo>
                  <a:cubicBezTo>
                    <a:pt x="951" y="997"/>
                    <a:pt x="939" y="1002"/>
                    <a:pt x="932" y="1010"/>
                  </a:cubicBezTo>
                  <a:cubicBezTo>
                    <a:pt x="876" y="1078"/>
                    <a:pt x="972" y="976"/>
                    <a:pt x="892" y="1074"/>
                  </a:cubicBezTo>
                  <a:cubicBezTo>
                    <a:pt x="878" y="1091"/>
                    <a:pt x="861" y="1105"/>
                    <a:pt x="845" y="1121"/>
                  </a:cubicBezTo>
                  <a:cubicBezTo>
                    <a:pt x="810" y="1156"/>
                    <a:pt x="794" y="1199"/>
                    <a:pt x="766" y="1239"/>
                  </a:cubicBezTo>
                  <a:cubicBezTo>
                    <a:pt x="754" y="1274"/>
                    <a:pt x="735" y="1305"/>
                    <a:pt x="727" y="1342"/>
                  </a:cubicBezTo>
                  <a:cubicBezTo>
                    <a:pt x="698" y="1479"/>
                    <a:pt x="687" y="1582"/>
                    <a:pt x="592" y="1689"/>
                  </a:cubicBezTo>
                  <a:cubicBezTo>
                    <a:pt x="569" y="1715"/>
                    <a:pt x="513" y="1779"/>
                    <a:pt x="474" y="1792"/>
                  </a:cubicBezTo>
                  <a:cubicBezTo>
                    <a:pt x="450" y="1800"/>
                    <a:pt x="427" y="1807"/>
                    <a:pt x="403" y="1815"/>
                  </a:cubicBezTo>
                  <a:cubicBezTo>
                    <a:pt x="395" y="1818"/>
                    <a:pt x="379" y="1823"/>
                    <a:pt x="379" y="1823"/>
                  </a:cubicBezTo>
                  <a:cubicBezTo>
                    <a:pt x="332" y="1817"/>
                    <a:pt x="293" y="1817"/>
                    <a:pt x="253" y="1792"/>
                  </a:cubicBezTo>
                  <a:cubicBezTo>
                    <a:pt x="225" y="1750"/>
                    <a:pt x="180" y="1723"/>
                    <a:pt x="151" y="1681"/>
                  </a:cubicBezTo>
                  <a:cubicBezTo>
                    <a:pt x="140" y="1665"/>
                    <a:pt x="119" y="1634"/>
                    <a:pt x="119" y="1634"/>
                  </a:cubicBezTo>
                  <a:cubicBezTo>
                    <a:pt x="116" y="1626"/>
                    <a:pt x="115" y="1618"/>
                    <a:pt x="111" y="1610"/>
                  </a:cubicBezTo>
                  <a:cubicBezTo>
                    <a:pt x="107" y="1601"/>
                    <a:pt x="98" y="1595"/>
                    <a:pt x="95" y="1586"/>
                  </a:cubicBezTo>
                  <a:cubicBezTo>
                    <a:pt x="88" y="1566"/>
                    <a:pt x="86" y="1544"/>
                    <a:pt x="79" y="1523"/>
                  </a:cubicBezTo>
                  <a:cubicBezTo>
                    <a:pt x="74" y="1507"/>
                    <a:pt x="69" y="1492"/>
                    <a:pt x="64" y="1476"/>
                  </a:cubicBezTo>
                  <a:cubicBezTo>
                    <a:pt x="61" y="1468"/>
                    <a:pt x="56" y="1452"/>
                    <a:pt x="56" y="1452"/>
                  </a:cubicBezTo>
                  <a:cubicBezTo>
                    <a:pt x="46" y="1341"/>
                    <a:pt x="35" y="1231"/>
                    <a:pt x="16" y="1121"/>
                  </a:cubicBezTo>
                  <a:cubicBezTo>
                    <a:pt x="20" y="877"/>
                    <a:pt x="0" y="754"/>
                    <a:pt x="40" y="561"/>
                  </a:cubicBezTo>
                  <a:cubicBezTo>
                    <a:pt x="29" y="484"/>
                    <a:pt x="27" y="523"/>
                    <a:pt x="48" y="442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386" name="Oval 44"/>
            <p:cNvSpPr>
              <a:spLocks noChangeArrowheads="1"/>
            </p:cNvSpPr>
            <p:nvPr/>
          </p:nvSpPr>
          <p:spPr bwMode="auto">
            <a:xfrm>
              <a:off x="730" y="2496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13/14</a:t>
              </a:r>
            </a:p>
          </p:txBody>
        </p:sp>
        <p:sp>
          <p:nvSpPr>
            <p:cNvPr id="58387" name="Oval 45"/>
            <p:cNvSpPr>
              <a:spLocks noChangeArrowheads="1"/>
            </p:cNvSpPr>
            <p:nvPr/>
          </p:nvSpPr>
          <p:spPr bwMode="auto">
            <a:xfrm>
              <a:off x="1498" y="2496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11/16</a:t>
              </a:r>
            </a:p>
          </p:txBody>
        </p:sp>
        <p:sp>
          <p:nvSpPr>
            <p:cNvPr id="58388" name="Oval 46"/>
            <p:cNvSpPr>
              <a:spLocks noChangeArrowheads="1"/>
            </p:cNvSpPr>
            <p:nvPr/>
          </p:nvSpPr>
          <p:spPr bwMode="auto">
            <a:xfrm>
              <a:off x="730" y="3408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12/15</a:t>
              </a:r>
            </a:p>
          </p:txBody>
        </p:sp>
        <p:sp>
          <p:nvSpPr>
            <p:cNvPr id="58389" name="Oval 47"/>
            <p:cNvSpPr>
              <a:spLocks noChangeArrowheads="1"/>
            </p:cNvSpPr>
            <p:nvPr/>
          </p:nvSpPr>
          <p:spPr bwMode="auto">
            <a:xfrm>
              <a:off x="1498" y="3408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3/4</a:t>
              </a:r>
            </a:p>
          </p:txBody>
        </p:sp>
        <p:sp>
          <p:nvSpPr>
            <p:cNvPr id="58390" name="Oval 48"/>
            <p:cNvSpPr>
              <a:spLocks noChangeArrowheads="1"/>
            </p:cNvSpPr>
            <p:nvPr/>
          </p:nvSpPr>
          <p:spPr bwMode="auto">
            <a:xfrm>
              <a:off x="2362" y="2496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1/10</a:t>
              </a:r>
            </a:p>
          </p:txBody>
        </p:sp>
        <p:sp>
          <p:nvSpPr>
            <p:cNvPr id="58391" name="Oval 49"/>
            <p:cNvSpPr>
              <a:spLocks noChangeArrowheads="1"/>
            </p:cNvSpPr>
            <p:nvPr/>
          </p:nvSpPr>
          <p:spPr bwMode="auto">
            <a:xfrm>
              <a:off x="2362" y="3408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2/7</a:t>
              </a:r>
            </a:p>
          </p:txBody>
        </p:sp>
        <p:sp>
          <p:nvSpPr>
            <p:cNvPr id="58392" name="Oval 50"/>
            <p:cNvSpPr>
              <a:spLocks noChangeArrowheads="1"/>
            </p:cNvSpPr>
            <p:nvPr/>
          </p:nvSpPr>
          <p:spPr bwMode="auto">
            <a:xfrm>
              <a:off x="3226" y="2496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8/9</a:t>
              </a:r>
            </a:p>
          </p:txBody>
        </p:sp>
        <p:sp>
          <p:nvSpPr>
            <p:cNvPr id="58393" name="Oval 51"/>
            <p:cNvSpPr>
              <a:spLocks noChangeArrowheads="1"/>
            </p:cNvSpPr>
            <p:nvPr/>
          </p:nvSpPr>
          <p:spPr bwMode="auto">
            <a:xfrm>
              <a:off x="3226" y="3408"/>
              <a:ext cx="432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5/6</a:t>
              </a:r>
            </a:p>
          </p:txBody>
        </p:sp>
        <p:sp>
          <p:nvSpPr>
            <p:cNvPr id="58394" name="Text Box 52"/>
            <p:cNvSpPr txBox="1">
              <a:spLocks noChangeArrowheads="1"/>
            </p:cNvSpPr>
            <p:nvPr/>
          </p:nvSpPr>
          <p:spPr bwMode="auto">
            <a:xfrm>
              <a:off x="874" y="2304"/>
              <a:ext cx="1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a</a:t>
              </a:r>
            </a:p>
          </p:txBody>
        </p:sp>
        <p:sp>
          <p:nvSpPr>
            <p:cNvPr id="58395" name="Text Box 53"/>
            <p:cNvSpPr txBox="1">
              <a:spLocks noChangeArrowheads="1"/>
            </p:cNvSpPr>
            <p:nvPr/>
          </p:nvSpPr>
          <p:spPr bwMode="auto">
            <a:xfrm>
              <a:off x="1642" y="2304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b</a:t>
              </a:r>
            </a:p>
          </p:txBody>
        </p:sp>
        <p:sp>
          <p:nvSpPr>
            <p:cNvPr id="58396" name="Text Box 54"/>
            <p:cNvSpPr txBox="1">
              <a:spLocks noChangeArrowheads="1"/>
            </p:cNvSpPr>
            <p:nvPr/>
          </p:nvSpPr>
          <p:spPr bwMode="auto">
            <a:xfrm>
              <a:off x="2458" y="2304"/>
              <a:ext cx="17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c</a:t>
              </a:r>
            </a:p>
          </p:txBody>
        </p:sp>
        <p:sp>
          <p:nvSpPr>
            <p:cNvPr id="58397" name="Text Box 55"/>
            <p:cNvSpPr txBox="1">
              <a:spLocks noChangeArrowheads="1"/>
            </p:cNvSpPr>
            <p:nvPr/>
          </p:nvSpPr>
          <p:spPr bwMode="auto">
            <a:xfrm>
              <a:off x="3322" y="2304"/>
              <a:ext cx="18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8398" name="Text Box 56"/>
            <p:cNvSpPr txBox="1">
              <a:spLocks noChangeArrowheads="1"/>
            </p:cNvSpPr>
            <p:nvPr/>
          </p:nvSpPr>
          <p:spPr bwMode="auto">
            <a:xfrm>
              <a:off x="874" y="3792"/>
              <a:ext cx="1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e</a:t>
              </a:r>
            </a:p>
          </p:txBody>
        </p:sp>
        <p:sp>
          <p:nvSpPr>
            <p:cNvPr id="58399" name="Text Box 57"/>
            <p:cNvSpPr txBox="1">
              <a:spLocks noChangeArrowheads="1"/>
            </p:cNvSpPr>
            <p:nvPr/>
          </p:nvSpPr>
          <p:spPr bwMode="auto">
            <a:xfrm>
              <a:off x="1642" y="3792"/>
              <a:ext cx="15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f</a:t>
              </a:r>
            </a:p>
          </p:txBody>
        </p:sp>
        <p:sp>
          <p:nvSpPr>
            <p:cNvPr id="58400" name="Text Box 58"/>
            <p:cNvSpPr txBox="1">
              <a:spLocks noChangeArrowheads="1"/>
            </p:cNvSpPr>
            <p:nvPr/>
          </p:nvSpPr>
          <p:spPr bwMode="auto">
            <a:xfrm>
              <a:off x="2506" y="3792"/>
              <a:ext cx="18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g</a:t>
              </a:r>
            </a:p>
          </p:txBody>
        </p:sp>
        <p:sp>
          <p:nvSpPr>
            <p:cNvPr id="58401" name="Text Box 59"/>
            <p:cNvSpPr txBox="1">
              <a:spLocks noChangeArrowheads="1"/>
            </p:cNvSpPr>
            <p:nvPr/>
          </p:nvSpPr>
          <p:spPr bwMode="auto">
            <a:xfrm>
              <a:off x="3370" y="3792"/>
              <a:ext cx="18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latin typeface="Tahoma" panose="020B0604030504040204" pitchFamily="34" charset="0"/>
                </a:rPr>
                <a:t>h</a:t>
              </a:r>
            </a:p>
          </p:txBody>
        </p:sp>
        <p:sp>
          <p:nvSpPr>
            <p:cNvPr id="58402" name="Line 60"/>
            <p:cNvSpPr>
              <a:spLocks noChangeShapeType="1"/>
            </p:cNvSpPr>
            <p:nvPr/>
          </p:nvSpPr>
          <p:spPr bwMode="auto">
            <a:xfrm>
              <a:off x="1162" y="2688"/>
              <a:ext cx="336" cy="0"/>
            </a:xfrm>
            <a:prstGeom prst="line">
              <a:avLst/>
            </a:prstGeom>
            <a:noFill/>
            <a:ln w="22225">
              <a:solidFill>
                <a:schemeClr val="folHlink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03" name="Line 61"/>
            <p:cNvSpPr>
              <a:spLocks noChangeShapeType="1"/>
            </p:cNvSpPr>
            <p:nvPr/>
          </p:nvSpPr>
          <p:spPr bwMode="auto">
            <a:xfrm>
              <a:off x="1930" y="268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04" name="Line 62"/>
            <p:cNvSpPr>
              <a:spLocks noChangeShapeType="1"/>
            </p:cNvSpPr>
            <p:nvPr/>
          </p:nvSpPr>
          <p:spPr bwMode="auto">
            <a:xfrm flipV="1">
              <a:off x="970" y="2880"/>
              <a:ext cx="0" cy="528"/>
            </a:xfrm>
            <a:prstGeom prst="line">
              <a:avLst/>
            </a:prstGeom>
            <a:noFill/>
            <a:ln w="22225">
              <a:solidFill>
                <a:schemeClr val="folHlink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05" name="Line 63"/>
            <p:cNvSpPr>
              <a:spLocks noChangeShapeType="1"/>
            </p:cNvSpPr>
            <p:nvPr/>
          </p:nvSpPr>
          <p:spPr bwMode="auto">
            <a:xfrm flipH="1">
              <a:off x="1114" y="2832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06" name="Line 64"/>
            <p:cNvSpPr>
              <a:spLocks noChangeShapeType="1"/>
            </p:cNvSpPr>
            <p:nvPr/>
          </p:nvSpPr>
          <p:spPr bwMode="auto">
            <a:xfrm>
              <a:off x="1162" y="360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07" name="Line 65"/>
            <p:cNvSpPr>
              <a:spLocks noChangeShapeType="1"/>
            </p:cNvSpPr>
            <p:nvPr/>
          </p:nvSpPr>
          <p:spPr bwMode="auto">
            <a:xfrm>
              <a:off x="1738" y="288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08" name="Line 66"/>
            <p:cNvSpPr>
              <a:spLocks noChangeShapeType="1"/>
            </p:cNvSpPr>
            <p:nvPr/>
          </p:nvSpPr>
          <p:spPr bwMode="auto">
            <a:xfrm>
              <a:off x="2554" y="288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09" name="Line 67"/>
            <p:cNvSpPr>
              <a:spLocks noChangeShapeType="1"/>
            </p:cNvSpPr>
            <p:nvPr/>
          </p:nvSpPr>
          <p:spPr bwMode="auto">
            <a:xfrm>
              <a:off x="2794" y="360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10" name="Line 68"/>
            <p:cNvSpPr>
              <a:spLocks noChangeShapeType="1"/>
            </p:cNvSpPr>
            <p:nvPr/>
          </p:nvSpPr>
          <p:spPr bwMode="auto">
            <a:xfrm>
              <a:off x="3418" y="288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11" name="Freeform 69"/>
            <p:cNvSpPr>
              <a:spLocks/>
            </p:cNvSpPr>
            <p:nvPr/>
          </p:nvSpPr>
          <p:spPr bwMode="auto">
            <a:xfrm>
              <a:off x="1930" y="3456"/>
              <a:ext cx="432" cy="96"/>
            </a:xfrm>
            <a:custGeom>
              <a:avLst/>
              <a:gdLst>
                <a:gd name="T0" fmla="*/ 0 w 432"/>
                <a:gd name="T1" fmla="*/ 96 h 96"/>
                <a:gd name="T2" fmla="*/ 192 w 432"/>
                <a:gd name="T3" fmla="*/ 0 h 96"/>
                <a:gd name="T4" fmla="*/ 432 w 432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96">
                  <a:moveTo>
                    <a:pt x="0" y="96"/>
                  </a:moveTo>
                  <a:cubicBezTo>
                    <a:pt x="60" y="48"/>
                    <a:pt x="120" y="0"/>
                    <a:pt x="192" y="0"/>
                  </a:cubicBezTo>
                  <a:cubicBezTo>
                    <a:pt x="264" y="0"/>
                    <a:pt x="348" y="48"/>
                    <a:pt x="432" y="96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12" name="Freeform 70"/>
            <p:cNvSpPr>
              <a:spLocks/>
            </p:cNvSpPr>
            <p:nvPr/>
          </p:nvSpPr>
          <p:spPr bwMode="auto">
            <a:xfrm rot="10800000">
              <a:off x="1930" y="3696"/>
              <a:ext cx="432" cy="96"/>
            </a:xfrm>
            <a:custGeom>
              <a:avLst/>
              <a:gdLst>
                <a:gd name="T0" fmla="*/ 0 w 432"/>
                <a:gd name="T1" fmla="*/ 96 h 96"/>
                <a:gd name="T2" fmla="*/ 192 w 432"/>
                <a:gd name="T3" fmla="*/ 0 h 96"/>
                <a:gd name="T4" fmla="*/ 432 w 432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96">
                  <a:moveTo>
                    <a:pt x="0" y="96"/>
                  </a:moveTo>
                  <a:cubicBezTo>
                    <a:pt x="60" y="48"/>
                    <a:pt x="120" y="0"/>
                    <a:pt x="192" y="0"/>
                  </a:cubicBezTo>
                  <a:cubicBezTo>
                    <a:pt x="264" y="0"/>
                    <a:pt x="348" y="48"/>
                    <a:pt x="432" y="9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13" name="Freeform 71"/>
            <p:cNvSpPr>
              <a:spLocks/>
            </p:cNvSpPr>
            <p:nvPr/>
          </p:nvSpPr>
          <p:spPr bwMode="auto">
            <a:xfrm>
              <a:off x="2794" y="2496"/>
              <a:ext cx="432" cy="96"/>
            </a:xfrm>
            <a:custGeom>
              <a:avLst/>
              <a:gdLst>
                <a:gd name="T0" fmla="*/ 0 w 432"/>
                <a:gd name="T1" fmla="*/ 96 h 96"/>
                <a:gd name="T2" fmla="*/ 192 w 432"/>
                <a:gd name="T3" fmla="*/ 0 h 96"/>
                <a:gd name="T4" fmla="*/ 432 w 432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96">
                  <a:moveTo>
                    <a:pt x="0" y="96"/>
                  </a:moveTo>
                  <a:cubicBezTo>
                    <a:pt x="60" y="48"/>
                    <a:pt x="120" y="0"/>
                    <a:pt x="192" y="0"/>
                  </a:cubicBezTo>
                  <a:cubicBezTo>
                    <a:pt x="264" y="0"/>
                    <a:pt x="348" y="48"/>
                    <a:pt x="432" y="9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14" name="Freeform 72"/>
            <p:cNvSpPr>
              <a:spLocks/>
            </p:cNvSpPr>
            <p:nvPr/>
          </p:nvSpPr>
          <p:spPr bwMode="auto">
            <a:xfrm rot="10800000">
              <a:off x="2794" y="2736"/>
              <a:ext cx="432" cy="96"/>
            </a:xfrm>
            <a:custGeom>
              <a:avLst/>
              <a:gdLst>
                <a:gd name="T0" fmla="*/ 0 w 432"/>
                <a:gd name="T1" fmla="*/ 96 h 96"/>
                <a:gd name="T2" fmla="*/ 192 w 432"/>
                <a:gd name="T3" fmla="*/ 0 h 96"/>
                <a:gd name="T4" fmla="*/ 432 w 432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96">
                  <a:moveTo>
                    <a:pt x="0" y="96"/>
                  </a:moveTo>
                  <a:cubicBezTo>
                    <a:pt x="60" y="48"/>
                    <a:pt x="120" y="0"/>
                    <a:pt x="192" y="0"/>
                  </a:cubicBezTo>
                  <a:cubicBezTo>
                    <a:pt x="264" y="0"/>
                    <a:pt x="348" y="48"/>
                    <a:pt x="432" y="96"/>
                  </a:cubicBezTo>
                </a:path>
              </a:pathLst>
            </a:custGeom>
            <a:noFill/>
            <a:ln w="19050" cap="flat" cmpd="sng">
              <a:solidFill>
                <a:schemeClr val="folHlink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15" name="Freeform 73"/>
            <p:cNvSpPr>
              <a:spLocks/>
            </p:cNvSpPr>
            <p:nvPr/>
          </p:nvSpPr>
          <p:spPr bwMode="auto">
            <a:xfrm>
              <a:off x="3658" y="3408"/>
              <a:ext cx="288" cy="368"/>
            </a:xfrm>
            <a:custGeom>
              <a:avLst/>
              <a:gdLst>
                <a:gd name="T0" fmla="*/ 0 w 288"/>
                <a:gd name="T1" fmla="*/ 256 h 368"/>
                <a:gd name="T2" fmla="*/ 144 w 288"/>
                <a:gd name="T3" fmla="*/ 352 h 368"/>
                <a:gd name="T4" fmla="*/ 288 w 288"/>
                <a:gd name="T5" fmla="*/ 160 h 368"/>
                <a:gd name="T6" fmla="*/ 144 w 288"/>
                <a:gd name="T7" fmla="*/ 16 h 368"/>
                <a:gd name="T8" fmla="*/ 0 w 288"/>
                <a:gd name="T9" fmla="*/ 64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" h="368">
                  <a:moveTo>
                    <a:pt x="0" y="256"/>
                  </a:moveTo>
                  <a:cubicBezTo>
                    <a:pt x="48" y="312"/>
                    <a:pt x="96" y="368"/>
                    <a:pt x="144" y="352"/>
                  </a:cubicBezTo>
                  <a:cubicBezTo>
                    <a:pt x="192" y="336"/>
                    <a:pt x="288" y="216"/>
                    <a:pt x="288" y="160"/>
                  </a:cubicBezTo>
                  <a:cubicBezTo>
                    <a:pt x="288" y="104"/>
                    <a:pt x="192" y="32"/>
                    <a:pt x="144" y="16"/>
                  </a:cubicBezTo>
                  <a:cubicBezTo>
                    <a:pt x="96" y="0"/>
                    <a:pt x="8" y="56"/>
                    <a:pt x="0" y="6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416" name="Text Box 74"/>
            <p:cNvSpPr txBox="1">
              <a:spLocks noChangeArrowheads="1"/>
            </p:cNvSpPr>
            <p:nvPr/>
          </p:nvSpPr>
          <p:spPr bwMode="auto">
            <a:xfrm>
              <a:off x="192" y="3024"/>
              <a:ext cx="34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latin typeface="Tahoma" panose="020B0604030504040204" pitchFamily="34" charset="0"/>
                </a:rPr>
                <a:t>G</a:t>
              </a:r>
              <a:r>
                <a:rPr lang="en-US" altLang="zh-TW" sz="2000" baseline="30000">
                  <a:latin typeface="Tahoma" panose="020B0604030504040204" pitchFamily="34" charset="0"/>
                </a:rPr>
                <a:t>T</a:t>
              </a:r>
              <a:r>
                <a:rPr lang="en-US" altLang="zh-TW" sz="2000">
                  <a:latin typeface="Tahoma" panose="020B0604030504040204" pitchFamily="34" charset="0"/>
                </a:rPr>
                <a:t>:</a:t>
              </a:r>
            </a:p>
          </p:txBody>
        </p:sp>
        <p:sp>
          <p:nvSpPr>
            <p:cNvPr id="58417" name="Oval 75"/>
            <p:cNvSpPr>
              <a:spLocks noChangeArrowheads="1"/>
            </p:cNvSpPr>
            <p:nvPr/>
          </p:nvSpPr>
          <p:spPr bwMode="auto">
            <a:xfrm>
              <a:off x="1344" y="3168"/>
              <a:ext cx="1632" cy="96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418" name="Oval 76"/>
            <p:cNvSpPr>
              <a:spLocks noChangeArrowheads="1"/>
            </p:cNvSpPr>
            <p:nvPr/>
          </p:nvSpPr>
          <p:spPr bwMode="auto">
            <a:xfrm>
              <a:off x="2160" y="2208"/>
              <a:ext cx="1632" cy="96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419" name="Oval 77"/>
            <p:cNvSpPr>
              <a:spLocks noChangeArrowheads="1"/>
            </p:cNvSpPr>
            <p:nvPr/>
          </p:nvSpPr>
          <p:spPr bwMode="auto">
            <a:xfrm>
              <a:off x="3072" y="3216"/>
              <a:ext cx="960" cy="864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8375" name="Group 78"/>
          <p:cNvGrpSpPr>
            <a:grpSpLocks/>
          </p:cNvGrpSpPr>
          <p:nvPr/>
        </p:nvGrpSpPr>
        <p:grpSpPr bwMode="auto">
          <a:xfrm>
            <a:off x="6553200" y="2286000"/>
            <a:ext cx="2286000" cy="2667000"/>
            <a:chOff x="4224" y="1392"/>
            <a:chExt cx="1440" cy="1680"/>
          </a:xfrm>
        </p:grpSpPr>
        <p:sp>
          <p:nvSpPr>
            <p:cNvPr id="58376" name="Oval 79"/>
            <p:cNvSpPr>
              <a:spLocks noChangeArrowheads="1"/>
            </p:cNvSpPr>
            <p:nvPr/>
          </p:nvSpPr>
          <p:spPr bwMode="auto">
            <a:xfrm>
              <a:off x="4224" y="2064"/>
              <a:ext cx="336" cy="33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abe</a:t>
              </a:r>
            </a:p>
          </p:txBody>
        </p:sp>
        <p:sp>
          <p:nvSpPr>
            <p:cNvPr id="58377" name="Oval 80"/>
            <p:cNvSpPr>
              <a:spLocks noChangeArrowheads="1"/>
            </p:cNvSpPr>
            <p:nvPr/>
          </p:nvSpPr>
          <p:spPr bwMode="auto">
            <a:xfrm>
              <a:off x="4752" y="1392"/>
              <a:ext cx="336" cy="33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cd</a:t>
              </a:r>
            </a:p>
          </p:txBody>
        </p:sp>
        <p:sp>
          <p:nvSpPr>
            <p:cNvPr id="58378" name="Oval 81"/>
            <p:cNvSpPr>
              <a:spLocks noChangeArrowheads="1"/>
            </p:cNvSpPr>
            <p:nvPr/>
          </p:nvSpPr>
          <p:spPr bwMode="auto">
            <a:xfrm>
              <a:off x="5328" y="2064"/>
              <a:ext cx="336" cy="33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h</a:t>
              </a:r>
            </a:p>
          </p:txBody>
        </p:sp>
        <p:sp>
          <p:nvSpPr>
            <p:cNvPr id="58379" name="Oval 82"/>
            <p:cNvSpPr>
              <a:spLocks noChangeArrowheads="1"/>
            </p:cNvSpPr>
            <p:nvPr/>
          </p:nvSpPr>
          <p:spPr bwMode="auto">
            <a:xfrm>
              <a:off x="4800" y="2736"/>
              <a:ext cx="336" cy="33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sz="1400" b="1">
                  <a:latin typeface="Tahoma" panose="020B0604030504040204" pitchFamily="34" charset="0"/>
                </a:rPr>
                <a:t>fg</a:t>
              </a:r>
            </a:p>
          </p:txBody>
        </p:sp>
        <p:sp>
          <p:nvSpPr>
            <p:cNvPr id="58380" name="Line 83"/>
            <p:cNvSpPr>
              <a:spLocks noChangeShapeType="1"/>
            </p:cNvSpPr>
            <p:nvPr/>
          </p:nvSpPr>
          <p:spPr bwMode="auto">
            <a:xfrm flipV="1">
              <a:off x="4464" y="1680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381" name="Line 84"/>
            <p:cNvSpPr>
              <a:spLocks noChangeShapeType="1"/>
            </p:cNvSpPr>
            <p:nvPr/>
          </p:nvSpPr>
          <p:spPr bwMode="auto">
            <a:xfrm>
              <a:off x="4512" y="2352"/>
              <a:ext cx="38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382" name="Line 85"/>
            <p:cNvSpPr>
              <a:spLocks noChangeShapeType="1"/>
            </p:cNvSpPr>
            <p:nvPr/>
          </p:nvSpPr>
          <p:spPr bwMode="auto">
            <a:xfrm>
              <a:off x="4944" y="1728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383" name="Line 86"/>
            <p:cNvSpPr>
              <a:spLocks noChangeShapeType="1"/>
            </p:cNvSpPr>
            <p:nvPr/>
          </p:nvSpPr>
          <p:spPr bwMode="auto">
            <a:xfrm>
              <a:off x="5088" y="1632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384" name="Line 87"/>
            <p:cNvSpPr>
              <a:spLocks noChangeShapeType="1"/>
            </p:cNvSpPr>
            <p:nvPr/>
          </p:nvSpPr>
          <p:spPr bwMode="auto">
            <a:xfrm flipV="1">
              <a:off x="5088" y="2352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051621" y="1782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收缩分量图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强连通分量算法性质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u′,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v′∈C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的路径，则不可能包含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定义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d(U)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中所有结点最早和最晚发现时间。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的两个不同的强连通分量，如果存在边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)∈E,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f(C)&gt;f(C′)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的两个不同的强连通分量，如果存在边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)∈E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f(C)&lt;f(C′)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Strongly connected components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算法能正确计算有向图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的所有强连通分量</a:t>
            </a:r>
          </a:p>
        </p:txBody>
      </p:sp>
    </p:spTree>
    <p:extLst>
      <p:ext uri="{BB962C8B-B14F-4D97-AF65-F5344CB8AC3E}">
        <p14:creationId xmlns:p14="http://schemas.microsoft.com/office/powerpoint/2010/main" val="2875056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强连通分量算法性质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u′,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v′∈C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的路径，则不可能包含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r>
              <a:rPr lang="zh-CN" altLang="en-US" sz="2000" dirty="0">
                <a:solidFill>
                  <a:srgbClr val="FF0000"/>
                </a:solidFill>
              </a:rPr>
              <a:t>反证法：若有</a:t>
            </a:r>
            <a:r>
              <a:rPr lang="en-US" altLang="zh-CN" sz="2000" dirty="0">
                <a:solidFill>
                  <a:srgbClr val="FF0000"/>
                </a:solidFill>
              </a:rPr>
              <a:t>v′</a:t>
            </a:r>
            <a:r>
              <a:rPr lang="zh-CN" altLang="en-US" sz="2000" dirty="0">
                <a:solidFill>
                  <a:srgbClr val="FF0000"/>
                </a:solidFill>
              </a:rPr>
              <a:t>到</a:t>
            </a:r>
            <a:r>
              <a:rPr lang="en-US" altLang="zh-CN" sz="2000" dirty="0">
                <a:solidFill>
                  <a:srgbClr val="FF0000"/>
                </a:solidFill>
              </a:rPr>
              <a:t>v</a:t>
            </a:r>
            <a:r>
              <a:rPr lang="zh-CN" altLang="en-US" sz="2000" dirty="0">
                <a:solidFill>
                  <a:srgbClr val="FF0000"/>
                </a:solidFill>
              </a:rPr>
              <a:t>的路径，则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>
                <a:solidFill>
                  <a:srgbClr val="FF0000"/>
                </a:solidFill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</a:rPr>
              <a:t>C′</a:t>
            </a:r>
            <a:r>
              <a:rPr lang="zh-CN" altLang="en-US" sz="2000" dirty="0">
                <a:solidFill>
                  <a:srgbClr val="FF0000"/>
                </a:solidFill>
              </a:rPr>
              <a:t>将变为一个连通分量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3116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强连通分量算法性质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u′,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v′∈C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的路径，则不可能包含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定义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d(U)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中所有结点最早和最晚发现时间。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的两个不同的强连通分量，如果存在边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)∈E,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f(C)&gt;f(C′)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	1. </a:t>
            </a:r>
            <a:r>
              <a:rPr lang="zh-CN" altLang="en-US" sz="2000" dirty="0">
                <a:solidFill>
                  <a:srgbClr val="FF0000"/>
                </a:solidFill>
              </a:rPr>
              <a:t>若</a:t>
            </a:r>
            <a:r>
              <a:rPr lang="en-US" altLang="zh-CN" sz="2000" dirty="0">
                <a:solidFill>
                  <a:srgbClr val="FF0000"/>
                </a:solidFill>
              </a:rPr>
              <a:t>d(C)&lt;d(C′)</a:t>
            </a:r>
            <a:r>
              <a:rPr lang="zh-CN" altLang="en-US" sz="2000" dirty="0">
                <a:solidFill>
                  <a:srgbClr val="FF0000"/>
                </a:solidFill>
              </a:rPr>
              <a:t>，设</a:t>
            </a:r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zh-CN" altLang="en-US" sz="2000" dirty="0">
                <a:solidFill>
                  <a:srgbClr val="FF0000"/>
                </a:solidFill>
              </a:rPr>
              <a:t>是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>
                <a:solidFill>
                  <a:srgbClr val="FF0000"/>
                </a:solidFill>
              </a:rPr>
              <a:t>中第一个被发现的节点。</a:t>
            </a:r>
            <a:r>
              <a:rPr lang="en-US" altLang="zh-CN" sz="2000" dirty="0" err="1">
                <a:solidFill>
                  <a:srgbClr val="FF0000"/>
                </a:solidFill>
              </a:rPr>
              <a:t>x.f</a:t>
            </a:r>
            <a:r>
              <a:rPr lang="zh-CN" altLang="en-US" sz="2000" dirty="0">
                <a:solidFill>
                  <a:srgbClr val="FF0000"/>
                </a:solidFill>
              </a:rPr>
              <a:t>比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>
                <a:solidFill>
                  <a:srgbClr val="FF0000"/>
                </a:solidFill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</a:rPr>
              <a:t>C′</a:t>
            </a:r>
            <a:r>
              <a:rPr lang="zh-CN" altLang="en-US" sz="2000" dirty="0">
                <a:solidFill>
                  <a:srgbClr val="FF0000"/>
                </a:solidFill>
              </a:rPr>
              <a:t>中任何节点都要晚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0"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2. </a:t>
            </a:r>
            <a:r>
              <a:rPr lang="zh-CN" altLang="en-US" sz="2000" dirty="0">
                <a:solidFill>
                  <a:srgbClr val="FF0000"/>
                </a:solidFill>
              </a:rPr>
              <a:t>若</a:t>
            </a:r>
            <a:r>
              <a:rPr lang="en-US" altLang="zh-CN" sz="2000" dirty="0">
                <a:solidFill>
                  <a:srgbClr val="FF0000"/>
                </a:solidFill>
              </a:rPr>
              <a:t>d(C)&gt;d(C′)</a:t>
            </a:r>
            <a:r>
              <a:rPr lang="zh-CN" altLang="en-US" sz="2000" dirty="0">
                <a:solidFill>
                  <a:srgbClr val="FF0000"/>
                </a:solidFill>
              </a:rPr>
              <a:t>，设</a:t>
            </a:r>
            <a:r>
              <a:rPr lang="en-US" altLang="zh-CN" sz="2000" dirty="0">
                <a:solidFill>
                  <a:srgbClr val="FF0000"/>
                </a:solidFill>
              </a:rPr>
              <a:t>y</a:t>
            </a:r>
            <a:r>
              <a:rPr lang="zh-CN" altLang="en-US" sz="2000" dirty="0">
                <a:solidFill>
                  <a:srgbClr val="FF0000"/>
                </a:solidFill>
              </a:rPr>
              <a:t>是</a:t>
            </a:r>
            <a:r>
              <a:rPr lang="en-US" altLang="zh-CN" sz="2000" dirty="0">
                <a:solidFill>
                  <a:srgbClr val="FF0000"/>
                </a:solidFill>
              </a:rPr>
              <a:t>C′</a:t>
            </a:r>
            <a:r>
              <a:rPr lang="zh-CN" altLang="en-US" sz="2000" dirty="0">
                <a:solidFill>
                  <a:srgbClr val="FF0000"/>
                </a:solidFill>
              </a:rPr>
              <a:t>中第一个被发现的节点，</a:t>
            </a:r>
            <a:r>
              <a:rPr lang="en-US" altLang="zh-CN" sz="2000" dirty="0">
                <a:solidFill>
                  <a:srgbClr val="FF0000"/>
                </a:solidFill>
              </a:rPr>
              <a:t>y</a:t>
            </a:r>
            <a:r>
              <a:rPr lang="zh-CN" altLang="en-US" sz="2000" dirty="0">
                <a:solidFill>
                  <a:srgbClr val="FF0000"/>
                </a:solidFill>
              </a:rPr>
              <a:t>无法到达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>
                <a:solidFill>
                  <a:srgbClr val="FF0000"/>
                </a:solidFill>
              </a:rPr>
              <a:t>（否则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>
                <a:solidFill>
                  <a:srgbClr val="FF0000"/>
                </a:solidFill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</a:rPr>
              <a:t>C′</a:t>
            </a:r>
            <a:r>
              <a:rPr lang="zh-CN" altLang="en-US" sz="2000" dirty="0">
                <a:solidFill>
                  <a:srgbClr val="FF0000"/>
                </a:solidFill>
              </a:rPr>
              <a:t>互通）。即</a:t>
            </a:r>
            <a:r>
              <a:rPr lang="en-US" altLang="zh-CN" sz="2000" dirty="0" err="1">
                <a:solidFill>
                  <a:srgbClr val="FF0000"/>
                </a:solidFill>
              </a:rPr>
              <a:t>y.f</a:t>
            </a:r>
            <a:r>
              <a:rPr lang="zh-CN" altLang="en-US" sz="2000" dirty="0">
                <a:solidFill>
                  <a:srgbClr val="FF0000"/>
                </a:solidFill>
              </a:rPr>
              <a:t>时，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>
                <a:solidFill>
                  <a:srgbClr val="FF0000"/>
                </a:solidFill>
              </a:rPr>
              <a:t>中点仍为白色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900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D17C554-B3AA-443E-B6BE-2739F094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飞行网络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B0F7D1D7-F24D-42E4-9204-798CED42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20888"/>
            <a:ext cx="5129918" cy="3410393"/>
          </a:xfrm>
          <a:prstGeom prst="rect">
            <a:avLst/>
          </a:prstGeom>
        </p:spPr>
      </p:pic>
      <p:pic>
        <p:nvPicPr>
          <p:cNvPr id="4" name="Picture 17" descr="embed-motif-merged.png">
            <a:extLst>
              <a:ext uri="{FF2B5EF4-FFF2-40B4-BE49-F238E27FC236}">
                <a16:creationId xmlns:a16="http://schemas.microsoft.com/office/drawing/2014/main" xmlns="" id="{C800851B-D500-4FE6-9A2D-9030081F09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2564904"/>
            <a:ext cx="4025956" cy="28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03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强连通分量算法性质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u′,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v′∈C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的路径，则不可能包含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定义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d(U)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中所有结点最早和最晚发现时间。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的两个不同的强连通分量，如果存在边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)∈E,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f(C)&gt;f(C′)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的两个不同的强连通分量，如果存在边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)∈E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f(C)&lt;f(C′)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900" dirty="0">
                <a:solidFill>
                  <a:srgbClr val="FF0000"/>
                </a:solidFill>
              </a:rPr>
              <a:t>	</a:t>
            </a:r>
            <a:r>
              <a:rPr lang="zh-CN" altLang="en-US" sz="1900" dirty="0">
                <a:solidFill>
                  <a:srgbClr val="FF0000"/>
                </a:solidFill>
              </a:rPr>
              <a:t>关键性质：第二次</a:t>
            </a:r>
            <a:r>
              <a:rPr lang="en-US" altLang="zh-CN" sz="1900" dirty="0">
                <a:solidFill>
                  <a:srgbClr val="FF0000"/>
                </a:solidFill>
              </a:rPr>
              <a:t>DFS</a:t>
            </a:r>
            <a:r>
              <a:rPr lang="zh-CN" altLang="en-US" sz="1900">
                <a:solidFill>
                  <a:srgbClr val="FF0000"/>
                </a:solidFill>
              </a:rPr>
              <a:t>不会访问结束时间晚于自身的连通分量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131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强连通分量算法性质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u′,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v′∈C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的路径，则不可能包含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定义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d(U)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中所有结点最早和最晚发现时间。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的两个不同的强连通分量，如果存在边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)∈E,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f(C)&gt;f(C′)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的两个不同的强连通分量，如果存在边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u,v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)∈E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v∈C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′,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f(C)&lt;f(C′)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Strongly connected components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算法能正确计算有向图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的所有强连通分量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r>
              <a:rPr lang="zh-CN" altLang="en-US" sz="2000" dirty="0">
                <a:solidFill>
                  <a:srgbClr val="FF0000"/>
                </a:solidFill>
              </a:rPr>
              <a:t>关键：第二次</a:t>
            </a:r>
            <a:r>
              <a:rPr lang="en-US" altLang="zh-CN" sz="2000" dirty="0">
                <a:solidFill>
                  <a:srgbClr val="FF0000"/>
                </a:solidFill>
              </a:rPr>
              <a:t>DFS</a:t>
            </a:r>
            <a:r>
              <a:rPr lang="zh-CN" altLang="en-US" sz="2000" dirty="0">
                <a:solidFill>
                  <a:srgbClr val="FF0000"/>
                </a:solidFill>
              </a:rPr>
              <a:t>新产生一棵深度优先树时，该连通分量所有节点都是白色的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59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深度优先搜索的其他应用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垃圾回收：</a:t>
            </a:r>
            <a:r>
              <a:rPr lang="en-US" altLang="zh-CN" dirty="0"/>
              <a:t>Cheney's algorithm</a:t>
            </a:r>
          </a:p>
          <a:p>
            <a:endParaRPr lang="en-US" altLang="zh-CN" dirty="0"/>
          </a:p>
          <a:p>
            <a:r>
              <a:rPr lang="zh-CN" altLang="en-US" dirty="0"/>
              <a:t>无权图上计算单源最短路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测试二部图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Ford–Fulkerson</a:t>
            </a:r>
            <a:r>
              <a:rPr lang="zh-CN" altLang="en-US" dirty="0"/>
              <a:t>最大流算法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Aho</a:t>
            </a:r>
            <a:r>
              <a:rPr lang="en-US" altLang="zh-CN" dirty="0"/>
              <a:t>–</a:t>
            </a:r>
            <a:r>
              <a:rPr lang="en-US" altLang="zh-CN" dirty="0" err="1"/>
              <a:t>Corasick</a:t>
            </a:r>
            <a:r>
              <a:rPr lang="zh-CN" altLang="en-US" dirty="0"/>
              <a:t>模式匹配算法</a:t>
            </a:r>
          </a:p>
        </p:txBody>
      </p:sp>
    </p:spTree>
    <p:extLst>
      <p:ext uri="{BB962C8B-B14F-4D97-AF65-F5344CB8AC3E}">
        <p14:creationId xmlns:p14="http://schemas.microsoft.com/office/powerpoint/2010/main" val="2168547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作业：</a:t>
            </a:r>
            <a:r>
              <a:rPr lang="en-US" altLang="zh-CN" dirty="0"/>
              <a:t>22.2-8</a:t>
            </a:r>
            <a:r>
              <a:rPr lang="zh-CN" altLang="en-US" dirty="0"/>
              <a:t>，</a:t>
            </a:r>
            <a:r>
              <a:rPr lang="en-US" altLang="zh-CN" dirty="0"/>
              <a:t>22.3-11</a:t>
            </a:r>
            <a:r>
              <a:rPr lang="zh-CN" altLang="en-US" dirty="0"/>
              <a:t>，</a:t>
            </a:r>
            <a:r>
              <a:rPr lang="en-US" altLang="zh-CN" dirty="0"/>
              <a:t>22.5-3</a:t>
            </a:r>
          </a:p>
          <a:p>
            <a:endParaRPr lang="en-US" altLang="zh-CN" dirty="0"/>
          </a:p>
          <a:p>
            <a:r>
              <a:rPr lang="zh-CN" altLang="en-US" dirty="0"/>
              <a:t>无习题课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无上机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思考题：</a:t>
            </a:r>
            <a:r>
              <a:rPr lang="en-US" altLang="zh-CN" dirty="0"/>
              <a:t>22-2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348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最小生成树问题</a:t>
            </a:r>
          </a:p>
        </p:txBody>
      </p:sp>
    </p:spTree>
    <p:extLst>
      <p:ext uri="{BB962C8B-B14F-4D97-AF65-F5344CB8AC3E}">
        <p14:creationId xmlns:p14="http://schemas.microsoft.com/office/powerpoint/2010/main" val="3440421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5975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考虑加权连同无向图</a:t>
                </a:r>
                <a:r>
                  <a:rPr lang="en-US" altLang="zh-CN" dirty="0"/>
                  <a:t>G=(V,E)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我们希望找到一个无环子集 </a:t>
                </a:r>
                <a:r>
                  <a:rPr lang="en-US" altLang="zh-CN" dirty="0"/>
                  <a:t>T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E</a:t>
                </a:r>
                <a:r>
                  <a:rPr lang="zh-CN" altLang="en-US" dirty="0"/>
                  <a:t>，既能将所有结点连接起来，又具有最小的权重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由于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无环，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必然是一棵树，称为图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生成树</a:t>
                </a:r>
                <a:r>
                  <a:rPr lang="zh-CN" altLang="en-US" dirty="0"/>
                  <a:t>，求取该生成树的问题为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最小生成树问题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59759"/>
              </a:xfrm>
              <a:blipFill>
                <a:blip r:embed="rId2"/>
                <a:stretch>
                  <a:fillRect l="-927" t="-1325" r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361592" y="2132856"/>
            <a:ext cx="4420815" cy="2232248"/>
            <a:chOff x="1235" y="660"/>
            <a:chExt cx="3193" cy="1695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V="1">
              <a:off x="4163" y="1008"/>
              <a:ext cx="58" cy="11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2668" y="1007"/>
              <a:ext cx="727" cy="4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 flipV="1">
              <a:off x="1502" y="1041"/>
              <a:ext cx="80" cy="7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1513" y="976"/>
              <a:ext cx="1112" cy="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1582" y="957"/>
              <a:ext cx="1060" cy="8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3214" y="1413"/>
              <a:ext cx="160" cy="6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H="1">
              <a:off x="3398" y="1015"/>
              <a:ext cx="812" cy="3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H="1" flipV="1">
              <a:off x="1574" y="1785"/>
              <a:ext cx="656" cy="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 flipV="1">
              <a:off x="2294" y="1905"/>
              <a:ext cx="872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>
              <a:off x="2270" y="1423"/>
              <a:ext cx="1112" cy="4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H="1" flipV="1">
              <a:off x="3218" y="2049"/>
              <a:ext cx="956" cy="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H="1" flipV="1">
              <a:off x="2654" y="981"/>
              <a:ext cx="1556" cy="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1235" y="87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ea typeface="新細明體" panose="02020500000000000000" pitchFamily="18" charset="-120"/>
                </a:rPr>
                <a:t>a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2517" y="660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 dirty="0">
                  <a:ea typeface="新細明體" panose="02020500000000000000" pitchFamily="18" charset="-120"/>
                </a:rPr>
                <a:t>b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415" y="1722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ea typeface="新細明體" panose="02020500000000000000" pitchFamily="18" charset="-120"/>
                </a:rPr>
                <a:t>c</a:t>
              </a: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2111" y="1818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369" y="1320"/>
              <a:ext cx="21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ea typeface="新細明體" panose="02020500000000000000" pitchFamily="18" charset="-120"/>
                </a:rPr>
                <a:t>e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4223" y="798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ea typeface="新細明體" panose="02020500000000000000" pitchFamily="18" charset="-120"/>
                </a:rPr>
                <a:t>f</a:t>
              </a: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3107" y="202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ea typeface="新細明體" panose="02020500000000000000" pitchFamily="18" charset="-120"/>
                </a:rPr>
                <a:t>g</a:t>
              </a:r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4187" y="2022"/>
              <a:ext cx="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ea typeface="新細明體" panose="02020500000000000000" pitchFamily="18" charset="-120"/>
                </a:rPr>
                <a:t>h</a:t>
              </a:r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1824" y="73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2928" y="102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1344" y="121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2016" y="1164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1776" y="174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2736" y="145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3408" y="73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128" y="145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2640" y="193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3120" y="1644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3600" y="106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3648" y="202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sz="2800" b="1">
                  <a:solidFill>
                    <a:srgbClr val="FF0000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auto">
            <a:xfrm>
              <a:off x="1437" y="972"/>
              <a:ext cx="98" cy="99"/>
            </a:xfrm>
            <a:prstGeom prst="ellips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auto">
            <a:xfrm>
              <a:off x="2589" y="924"/>
              <a:ext cx="98" cy="99"/>
            </a:xfrm>
            <a:prstGeom prst="ellips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333" y="1380"/>
              <a:ext cx="98" cy="99"/>
            </a:xfrm>
            <a:prstGeom prst="ellips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4173" y="972"/>
              <a:ext cx="98" cy="99"/>
            </a:xfrm>
            <a:prstGeom prst="ellips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1533" y="1740"/>
              <a:ext cx="98" cy="99"/>
            </a:xfrm>
            <a:prstGeom prst="ellips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2205" y="1836"/>
              <a:ext cx="98" cy="99"/>
            </a:xfrm>
            <a:prstGeom prst="ellips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auto">
            <a:xfrm>
              <a:off x="3165" y="2028"/>
              <a:ext cx="98" cy="99"/>
            </a:xfrm>
            <a:prstGeom prst="ellips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auto">
            <a:xfrm>
              <a:off x="4125" y="2076"/>
              <a:ext cx="98" cy="99"/>
            </a:xfrm>
            <a:prstGeom prst="ellipse">
              <a:avLst/>
            </a:prstGeom>
            <a:solidFill>
              <a:srgbClr val="00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5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最小生成树的形成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59759"/>
          </a:xfrm>
        </p:spPr>
        <p:txBody>
          <a:bodyPr>
            <a:normAutofit/>
          </a:bodyPr>
          <a:lstStyle/>
          <a:p>
            <a:r>
              <a:rPr lang="zh-CN" altLang="en-US" dirty="0"/>
              <a:t>在每一时刻生长最小生成树的一条边，并维护如下循环不变式：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</a:t>
            </a:r>
            <a:r>
              <a:rPr lang="zh-CN" altLang="en-US" dirty="0">
                <a:solidFill>
                  <a:srgbClr val="FF0000"/>
                </a:solidFill>
              </a:rPr>
              <a:t>在每次循环之前，边集合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是某棵最小生成树的一个子集。</a:t>
            </a:r>
          </a:p>
          <a:p>
            <a:endParaRPr lang="zh-CN" altLang="en-US" dirty="0"/>
          </a:p>
          <a:p>
            <a:r>
              <a:rPr lang="zh-CN" altLang="en-US" dirty="0"/>
              <a:t>这样不破坏循环不变式的的边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称为集合</a:t>
            </a:r>
            <a:r>
              <a:rPr lang="en-US" altLang="zh-CN" dirty="0"/>
              <a:t>A</a:t>
            </a:r>
            <a:r>
              <a:rPr lang="zh-CN" altLang="en-US" dirty="0"/>
              <a:t>的 </a:t>
            </a:r>
            <a:r>
              <a:rPr lang="zh-CN" altLang="en-US" dirty="0">
                <a:solidFill>
                  <a:srgbClr val="FF0000"/>
                </a:solidFill>
              </a:rPr>
              <a:t>安全边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3861048"/>
            <a:ext cx="401550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0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无向图</a:t>
            </a:r>
            <a:r>
              <a:rPr lang="en-US" altLang="zh-CN" dirty="0"/>
              <a:t>G=(V,E)</a:t>
            </a:r>
            <a:r>
              <a:rPr lang="zh-CN" altLang="en-US" dirty="0"/>
              <a:t>的一个 </a:t>
            </a:r>
            <a:r>
              <a:rPr lang="zh-CN" altLang="en-US" dirty="0">
                <a:solidFill>
                  <a:srgbClr val="FF0000"/>
                </a:solidFill>
              </a:rPr>
              <a:t>切割</a:t>
            </a:r>
            <a:r>
              <a:rPr lang="en-US" altLang="zh-CN" dirty="0"/>
              <a:t>(S, V-S)</a:t>
            </a:r>
            <a:r>
              <a:rPr lang="zh-CN" altLang="en-US" dirty="0"/>
              <a:t>是集合</a:t>
            </a:r>
            <a:r>
              <a:rPr lang="en-US" altLang="zh-CN" dirty="0"/>
              <a:t>V</a:t>
            </a:r>
            <a:r>
              <a:rPr lang="zh-CN" altLang="en-US" dirty="0"/>
              <a:t>的一个划分。</a:t>
            </a:r>
            <a:endParaRPr lang="en-US" altLang="zh-CN" dirty="0"/>
          </a:p>
          <a:p>
            <a:r>
              <a:rPr lang="zh-CN" altLang="en-US" dirty="0"/>
              <a:t>如果一条边 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)∈E</a:t>
            </a:r>
            <a:r>
              <a:rPr lang="zh-CN" altLang="en-US" dirty="0"/>
              <a:t>的一个端点位于</a:t>
            </a:r>
            <a:r>
              <a:rPr lang="en-US" altLang="zh-CN" dirty="0"/>
              <a:t>S</a:t>
            </a:r>
            <a:r>
              <a:rPr lang="zh-CN" altLang="en-US" dirty="0"/>
              <a:t>，另一个端点位于</a:t>
            </a:r>
            <a:r>
              <a:rPr lang="en-US" altLang="zh-CN" dirty="0"/>
              <a:t>V-S</a:t>
            </a:r>
            <a:r>
              <a:rPr lang="zh-CN" altLang="en-US" dirty="0"/>
              <a:t>，则称该边</a:t>
            </a:r>
            <a:r>
              <a:rPr lang="zh-CN" altLang="en-US" dirty="0">
                <a:solidFill>
                  <a:srgbClr val="FF0000"/>
                </a:solidFill>
              </a:rPr>
              <a:t>横跨</a:t>
            </a:r>
            <a:r>
              <a:rPr lang="zh-CN" altLang="en-US" dirty="0"/>
              <a:t>该切割。</a:t>
            </a:r>
            <a:endParaRPr lang="en-US" altLang="zh-CN" dirty="0"/>
          </a:p>
          <a:p>
            <a:r>
              <a:rPr lang="zh-CN" altLang="en-US" dirty="0"/>
              <a:t>如果集合</a:t>
            </a:r>
            <a:r>
              <a:rPr lang="en-US" altLang="zh-CN" dirty="0"/>
              <a:t>A</a:t>
            </a:r>
            <a:r>
              <a:rPr lang="zh-CN" altLang="en-US" dirty="0"/>
              <a:t>中不存在横跨该切割的边，则称该切割</a:t>
            </a:r>
            <a:r>
              <a:rPr lang="zh-CN" altLang="en-US" dirty="0">
                <a:solidFill>
                  <a:srgbClr val="FF0000"/>
                </a:solidFill>
              </a:rPr>
              <a:t>尊重</a:t>
            </a:r>
            <a:r>
              <a:rPr lang="zh-CN" altLang="en-US" dirty="0"/>
              <a:t>集合</a:t>
            </a:r>
            <a:r>
              <a:rPr lang="en-US" altLang="zh-CN" dirty="0"/>
              <a:t>A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在横跨一个切割的所有边中，权重最小的边称为</a:t>
            </a:r>
            <a:r>
              <a:rPr lang="zh-CN" altLang="en-US" dirty="0">
                <a:solidFill>
                  <a:srgbClr val="FF0000"/>
                </a:solidFill>
              </a:rPr>
              <a:t>轻量级边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105634" y="4403017"/>
            <a:ext cx="80303" cy="1482897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4035756" y="4401700"/>
            <a:ext cx="1006556" cy="5623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 flipV="1">
            <a:off x="2421390" y="4446477"/>
            <a:ext cx="110763" cy="1008792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2436620" y="4360875"/>
            <a:ext cx="1539601" cy="6716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2532153" y="4335852"/>
            <a:ext cx="1467605" cy="1103613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V="1">
            <a:off x="4791712" y="4936386"/>
            <a:ext cx="221525" cy="898167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H="1">
            <a:off x="5046466" y="4412236"/>
            <a:ext cx="1124241" cy="52415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 flipV="1">
            <a:off x="2521077" y="5426296"/>
            <a:ext cx="908254" cy="123794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H="1" flipV="1">
            <a:off x="3517941" y="5584331"/>
            <a:ext cx="1207313" cy="21861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H="1">
            <a:off x="3484712" y="4949556"/>
            <a:ext cx="1539601" cy="60316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 flipV="1">
            <a:off x="4797250" y="5773973"/>
            <a:ext cx="1323614" cy="107991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 flipV="1">
            <a:off x="4016373" y="4367459"/>
            <a:ext cx="2154334" cy="28973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051720" y="4221277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3826692" y="3944715"/>
            <a:ext cx="333673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 dirty="0"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2300936" y="5343327"/>
            <a:ext cx="297675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c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3264571" y="5469755"/>
            <a:ext cx="333673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d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5006314" y="4813909"/>
            <a:ext cx="297675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e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188706" y="4126456"/>
            <a:ext cx="264446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4643566" y="5738415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g</a:t>
            </a: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6138862" y="5738415"/>
            <a:ext cx="333673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h</a:t>
            </a: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2867210" y="4039536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4395735" y="4418821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2202634" y="4671677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3133041" y="4608463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2800753" y="5367032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9</a:t>
            </a:r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4129905" y="4987748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5060311" y="4039536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6057175" y="4987748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3996989" y="5619889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 dirty="0">
                <a:solidFill>
                  <a:srgbClr val="FF0000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34" name="Text Box 34"/>
          <p:cNvSpPr txBox="1">
            <a:spLocks noChangeArrowheads="1"/>
          </p:cNvSpPr>
          <p:nvPr/>
        </p:nvSpPr>
        <p:spPr bwMode="auto">
          <a:xfrm>
            <a:off x="4661565" y="5240604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5326141" y="4482035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5392599" y="5746317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2331396" y="4355607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Oval 38"/>
          <p:cNvSpPr>
            <a:spLocks noChangeArrowheads="1"/>
          </p:cNvSpPr>
          <p:nvPr/>
        </p:nvSpPr>
        <p:spPr bwMode="auto">
          <a:xfrm>
            <a:off x="3926378" y="4292393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Oval 39"/>
          <p:cNvSpPr>
            <a:spLocks noChangeArrowheads="1"/>
          </p:cNvSpPr>
          <p:nvPr/>
        </p:nvSpPr>
        <p:spPr bwMode="auto">
          <a:xfrm>
            <a:off x="4956471" y="4892927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40"/>
          <p:cNvSpPr>
            <a:spLocks noChangeArrowheads="1"/>
          </p:cNvSpPr>
          <p:nvPr/>
        </p:nvSpPr>
        <p:spPr bwMode="auto">
          <a:xfrm>
            <a:off x="6119479" y="4355607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41"/>
          <p:cNvSpPr>
            <a:spLocks noChangeArrowheads="1"/>
          </p:cNvSpPr>
          <p:nvPr/>
        </p:nvSpPr>
        <p:spPr bwMode="auto">
          <a:xfrm>
            <a:off x="2464311" y="5367032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42"/>
          <p:cNvSpPr>
            <a:spLocks noChangeArrowheads="1"/>
          </p:cNvSpPr>
          <p:nvPr/>
        </p:nvSpPr>
        <p:spPr bwMode="auto">
          <a:xfrm>
            <a:off x="3394717" y="5493461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43"/>
          <p:cNvSpPr>
            <a:spLocks noChangeArrowheads="1"/>
          </p:cNvSpPr>
          <p:nvPr/>
        </p:nvSpPr>
        <p:spPr bwMode="auto">
          <a:xfrm>
            <a:off x="4723869" y="5746317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44"/>
          <p:cNvSpPr>
            <a:spLocks noChangeArrowheads="1"/>
          </p:cNvSpPr>
          <p:nvPr/>
        </p:nvSpPr>
        <p:spPr bwMode="auto">
          <a:xfrm>
            <a:off x="6053021" y="5809531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弧形 45"/>
          <p:cNvSpPr/>
          <p:nvPr/>
        </p:nvSpPr>
        <p:spPr>
          <a:xfrm rot="2897742">
            <a:off x="3013571" y="3190491"/>
            <a:ext cx="914400" cy="3240360"/>
          </a:xfrm>
          <a:prstGeom prst="arc">
            <a:avLst>
              <a:gd name="adj1" fmla="val 16200000"/>
              <a:gd name="adj2" fmla="val 553581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46728" y="6380508"/>
            <a:ext cx="799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切割</a:t>
            </a:r>
            <a:r>
              <a:rPr lang="en-US" altLang="zh-CN" dirty="0">
                <a:sym typeface="Wingdings" panose="05000000000000000000" pitchFamily="2" charset="2"/>
              </a:rPr>
              <a:t>({</a:t>
            </a:r>
            <a:r>
              <a:rPr lang="en-US" altLang="zh-CN" dirty="0" err="1">
                <a:sym typeface="Wingdings" panose="05000000000000000000" pitchFamily="2" charset="2"/>
              </a:rPr>
              <a:t>a,b,c</a:t>
            </a:r>
            <a:r>
              <a:rPr lang="en-US" altLang="zh-CN" dirty="0">
                <a:sym typeface="Wingdings" panose="05000000000000000000" pitchFamily="2" charset="2"/>
              </a:rPr>
              <a:t>}, {</a:t>
            </a:r>
            <a:r>
              <a:rPr lang="en-US" altLang="zh-CN" dirty="0" err="1">
                <a:sym typeface="Wingdings" panose="05000000000000000000" pitchFamily="2" charset="2"/>
              </a:rPr>
              <a:t>d,e,f,g,h</a:t>
            </a:r>
            <a:r>
              <a:rPr lang="en-US" altLang="zh-CN" dirty="0">
                <a:sym typeface="Wingdings" panose="05000000000000000000" pitchFamily="2" charset="2"/>
              </a:rPr>
              <a:t>})</a:t>
            </a:r>
            <a:r>
              <a:rPr lang="zh-CN" altLang="en-US" dirty="0">
                <a:sym typeface="Wingdings" panose="05000000000000000000" pitchFamily="2" charset="2"/>
              </a:rPr>
              <a:t>，轻量级边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ym typeface="Wingdings" panose="05000000000000000000" pitchFamily="2" charset="2"/>
              </a:rPr>
              <a:t>b,f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r>
              <a:rPr lang="zh-CN" altLang="en-US" dirty="0">
                <a:sym typeface="Wingdings" panose="05000000000000000000" pitchFamily="2" charset="2"/>
              </a:rPr>
              <a:t>；设集合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  <a:r>
              <a:rPr lang="zh-CN" altLang="en-US" dirty="0">
                <a:sym typeface="Wingdings" panose="05000000000000000000" pitchFamily="2" charset="2"/>
              </a:rPr>
              <a:t>为蓝色边集合，则切割尊重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2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定理 设</a:t>
            </a:r>
            <a:r>
              <a:rPr lang="en-US" altLang="zh-CN" dirty="0"/>
              <a:t>G=(V,E)</a:t>
            </a:r>
            <a:r>
              <a:rPr lang="zh-CN" altLang="en-US" dirty="0"/>
              <a:t>是一个在边</a:t>
            </a:r>
            <a:r>
              <a:rPr lang="en-US" altLang="zh-CN" dirty="0"/>
              <a:t>E</a:t>
            </a:r>
            <a:r>
              <a:rPr lang="zh-CN" altLang="en-US" dirty="0"/>
              <a:t>上定义了</a:t>
            </a:r>
            <a:r>
              <a:rPr lang="zh-CN" altLang="en-US" dirty="0">
                <a:solidFill>
                  <a:srgbClr val="FF0000"/>
                </a:solidFill>
              </a:rPr>
              <a:t>实数</a:t>
            </a:r>
            <a:r>
              <a:rPr lang="zh-CN" altLang="en-US" dirty="0"/>
              <a:t>权重函数</a:t>
            </a:r>
            <a:r>
              <a:rPr lang="en-US" altLang="zh-CN" dirty="0"/>
              <a:t>w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连通无向</a:t>
            </a:r>
            <a:r>
              <a:rPr lang="zh-CN" altLang="en-US" dirty="0"/>
              <a:t>图。</a:t>
            </a:r>
            <a:r>
              <a:rPr lang="en-US" altLang="zh-CN" dirty="0"/>
              <a:t>A</a:t>
            </a:r>
            <a:r>
              <a:rPr lang="zh-CN" altLang="en-US" dirty="0"/>
              <a:t>为边集</a:t>
            </a:r>
            <a:r>
              <a:rPr lang="en-US" altLang="zh-CN" dirty="0"/>
              <a:t>E</a:t>
            </a:r>
            <a:r>
              <a:rPr lang="zh-CN" altLang="en-US" dirty="0"/>
              <a:t>的子集，且在</a:t>
            </a:r>
            <a:r>
              <a:rPr lang="en-US" altLang="zh-CN" dirty="0"/>
              <a:t>G</a:t>
            </a:r>
            <a:r>
              <a:rPr lang="zh-CN" altLang="en-US" dirty="0"/>
              <a:t>的某棵最小生成树中。</a:t>
            </a:r>
            <a:r>
              <a:rPr lang="en-US" altLang="zh-CN" dirty="0"/>
              <a:t>(S,V-S)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FF0000"/>
                </a:solidFill>
              </a:rPr>
              <a:t>尊重</a:t>
            </a:r>
            <a:r>
              <a:rPr lang="zh-CN" altLang="en-US" dirty="0"/>
              <a:t>集合</a:t>
            </a:r>
            <a:r>
              <a:rPr lang="en-US" altLang="zh-CN" dirty="0"/>
              <a:t>A</a:t>
            </a:r>
            <a:r>
              <a:rPr lang="zh-CN" altLang="en-US" dirty="0"/>
              <a:t>的任意一个切割。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是横跨该切割的一条轻量级边。则边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对于集合</a:t>
            </a:r>
            <a:r>
              <a:rPr lang="en-US" altLang="zh-CN" dirty="0"/>
              <a:t>A</a:t>
            </a:r>
            <a:r>
              <a:rPr lang="zh-CN" altLang="en-US" dirty="0"/>
              <a:t>是安全的。 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 </a:t>
            </a:r>
            <a:r>
              <a:rPr lang="zh-CN" altLang="en-US" dirty="0">
                <a:solidFill>
                  <a:srgbClr val="0070C0"/>
                </a:solidFill>
              </a:rPr>
              <a:t>假设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u.v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不在最小生成树</a:t>
            </a:r>
            <a:r>
              <a:rPr lang="en-US" altLang="zh-CN" dirty="0">
                <a:solidFill>
                  <a:srgbClr val="0070C0"/>
                </a:solidFill>
              </a:rPr>
              <a:t>T</a:t>
            </a:r>
            <a:r>
              <a:rPr lang="zh-CN" altLang="en-US" dirty="0">
                <a:solidFill>
                  <a:srgbClr val="0070C0"/>
                </a:solidFill>
              </a:rPr>
              <a:t>中，因</a:t>
            </a:r>
            <a:r>
              <a:rPr lang="en-US" altLang="zh-CN" dirty="0">
                <a:solidFill>
                  <a:srgbClr val="0070C0"/>
                </a:solidFill>
              </a:rPr>
              <a:t>u v</a:t>
            </a:r>
            <a:r>
              <a:rPr lang="zh-CN" altLang="en-US" dirty="0">
                <a:solidFill>
                  <a:srgbClr val="0070C0"/>
                </a:solidFill>
              </a:rPr>
              <a:t>必然在树中相连，故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u,v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与树中两者的连线构成环。至少有两边横跨该切割，一边为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u,v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，设另一边为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x,y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。考虑新的一棵生成树：</a:t>
            </a:r>
            <a:r>
              <a:rPr lang="en-US" altLang="zh-CN" dirty="0">
                <a:solidFill>
                  <a:srgbClr val="0070C0"/>
                </a:solidFill>
              </a:rPr>
              <a:t>T'=T-{(</a:t>
            </a:r>
            <a:r>
              <a:rPr lang="en-US" altLang="zh-CN" dirty="0" err="1">
                <a:solidFill>
                  <a:srgbClr val="0070C0"/>
                </a:solidFill>
              </a:rPr>
              <a:t>x,y</a:t>
            </a:r>
            <a:r>
              <a:rPr lang="en-US" altLang="zh-CN" dirty="0">
                <a:solidFill>
                  <a:srgbClr val="0070C0"/>
                </a:solidFill>
              </a:rPr>
              <a:t>)}+{(</a:t>
            </a:r>
            <a:r>
              <a:rPr lang="en-US" altLang="zh-CN" dirty="0" err="1">
                <a:solidFill>
                  <a:srgbClr val="0070C0"/>
                </a:solidFill>
              </a:rPr>
              <a:t>u,v</a:t>
            </a:r>
            <a:r>
              <a:rPr lang="en-US" altLang="zh-CN" dirty="0">
                <a:solidFill>
                  <a:srgbClr val="0070C0"/>
                </a:solidFill>
              </a:rPr>
              <a:t>)}</a:t>
            </a:r>
            <a:r>
              <a:rPr lang="zh-CN" altLang="en-US" dirty="0">
                <a:solidFill>
                  <a:srgbClr val="0070C0"/>
                </a:solidFill>
              </a:rPr>
              <a:t>，因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u,v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是轻量级边，故</a:t>
            </a:r>
            <a:r>
              <a:rPr lang="en-US" altLang="zh-CN" dirty="0">
                <a:solidFill>
                  <a:srgbClr val="0070C0"/>
                </a:solidFill>
              </a:rPr>
              <a:t>w(T')</a:t>
            </a:r>
            <a:r>
              <a:rPr lang="zh-CN" altLang="en-US" dirty="0">
                <a:solidFill>
                  <a:srgbClr val="0070C0"/>
                </a:solidFill>
              </a:rPr>
              <a:t>不大于</a:t>
            </a:r>
            <a:r>
              <a:rPr lang="en-US" altLang="zh-CN" dirty="0">
                <a:solidFill>
                  <a:srgbClr val="0070C0"/>
                </a:solidFill>
              </a:rPr>
              <a:t>w(T)</a:t>
            </a:r>
            <a:r>
              <a:rPr lang="zh-CN" altLang="en-US" dirty="0">
                <a:solidFill>
                  <a:srgbClr val="0070C0"/>
                </a:solidFill>
              </a:rPr>
              <a:t>，即</a:t>
            </a:r>
            <a:r>
              <a:rPr lang="en-US" altLang="zh-CN" dirty="0">
                <a:solidFill>
                  <a:srgbClr val="0070C0"/>
                </a:solidFill>
              </a:rPr>
              <a:t>T'</a:t>
            </a:r>
            <a:r>
              <a:rPr lang="zh-CN" altLang="en-US" dirty="0">
                <a:solidFill>
                  <a:srgbClr val="0070C0"/>
                </a:solidFill>
              </a:rPr>
              <a:t>也是最小生成树。显然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x,y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不在</a:t>
            </a:r>
            <a:r>
              <a:rPr lang="en-US" altLang="zh-CN" dirty="0">
                <a:solidFill>
                  <a:srgbClr val="0070C0"/>
                </a:solidFill>
              </a:rPr>
              <a:t>A</a:t>
            </a:r>
            <a:r>
              <a:rPr lang="zh-CN" altLang="en-US" dirty="0">
                <a:solidFill>
                  <a:srgbClr val="0070C0"/>
                </a:solidFill>
              </a:rPr>
              <a:t>中，于是</a:t>
            </a:r>
            <a:r>
              <a:rPr lang="en-US" altLang="zh-CN" dirty="0">
                <a:solidFill>
                  <a:srgbClr val="0070C0"/>
                </a:solidFill>
              </a:rPr>
              <a:t>A</a:t>
            </a:r>
            <a:r>
              <a:rPr lang="zh-CN" altLang="en-US" dirty="0">
                <a:solidFill>
                  <a:srgbClr val="0070C0"/>
                </a:solidFill>
              </a:rPr>
              <a:t>与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u,v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都在</a:t>
            </a:r>
            <a:r>
              <a:rPr lang="en-US" altLang="zh-CN" dirty="0">
                <a:solidFill>
                  <a:srgbClr val="0070C0"/>
                </a:solidFill>
              </a:rPr>
              <a:t>T'</a:t>
            </a:r>
            <a:r>
              <a:rPr lang="zh-CN" altLang="en-US" dirty="0">
                <a:solidFill>
                  <a:srgbClr val="0070C0"/>
                </a:solidFill>
              </a:rPr>
              <a:t>中，即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u,v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对于集合</a:t>
            </a:r>
            <a:r>
              <a:rPr lang="en-US" altLang="zh-CN" dirty="0">
                <a:solidFill>
                  <a:srgbClr val="0070C0"/>
                </a:solidFill>
              </a:rPr>
              <a:t>A</a:t>
            </a:r>
            <a:r>
              <a:rPr lang="zh-CN" altLang="en-US" dirty="0">
                <a:solidFill>
                  <a:srgbClr val="0070C0"/>
                </a:solidFill>
              </a:rPr>
              <a:t>是安全的。</a:t>
            </a:r>
          </a:p>
          <a:p>
            <a:endParaRPr lang="zh-CN" alt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 flipV="1">
            <a:off x="6105634" y="5039430"/>
            <a:ext cx="80303" cy="1482897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4035756" y="5038113"/>
            <a:ext cx="1006556" cy="562342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7"/>
          <p:cNvSpPr>
            <a:spLocks noChangeShapeType="1"/>
          </p:cNvSpPr>
          <p:nvPr/>
        </p:nvSpPr>
        <p:spPr bwMode="auto">
          <a:xfrm flipH="1" flipV="1">
            <a:off x="2421390" y="5082890"/>
            <a:ext cx="110763" cy="1008792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Line 8"/>
          <p:cNvSpPr>
            <a:spLocks noChangeShapeType="1"/>
          </p:cNvSpPr>
          <p:nvPr/>
        </p:nvSpPr>
        <p:spPr bwMode="auto">
          <a:xfrm flipV="1">
            <a:off x="2436620" y="4997288"/>
            <a:ext cx="1539601" cy="6716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9"/>
          <p:cNvSpPr>
            <a:spLocks noChangeShapeType="1"/>
          </p:cNvSpPr>
          <p:nvPr/>
        </p:nvSpPr>
        <p:spPr bwMode="auto">
          <a:xfrm flipV="1">
            <a:off x="2532153" y="4972265"/>
            <a:ext cx="1467605" cy="1103613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10"/>
          <p:cNvSpPr>
            <a:spLocks noChangeShapeType="1"/>
          </p:cNvSpPr>
          <p:nvPr/>
        </p:nvSpPr>
        <p:spPr bwMode="auto">
          <a:xfrm flipV="1">
            <a:off x="4791712" y="5572799"/>
            <a:ext cx="221525" cy="898167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11"/>
          <p:cNvSpPr>
            <a:spLocks noChangeShapeType="1"/>
          </p:cNvSpPr>
          <p:nvPr/>
        </p:nvSpPr>
        <p:spPr bwMode="auto">
          <a:xfrm flipH="1">
            <a:off x="5046466" y="5048649"/>
            <a:ext cx="1124241" cy="52415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Line 12"/>
          <p:cNvSpPr>
            <a:spLocks noChangeShapeType="1"/>
          </p:cNvSpPr>
          <p:nvPr/>
        </p:nvSpPr>
        <p:spPr bwMode="auto">
          <a:xfrm flipH="1" flipV="1">
            <a:off x="2521077" y="6062709"/>
            <a:ext cx="908254" cy="123794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H="1" flipV="1">
            <a:off x="3517941" y="6220744"/>
            <a:ext cx="1207313" cy="21861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Line 14"/>
          <p:cNvSpPr>
            <a:spLocks noChangeShapeType="1"/>
          </p:cNvSpPr>
          <p:nvPr/>
        </p:nvSpPr>
        <p:spPr bwMode="auto">
          <a:xfrm flipH="1">
            <a:off x="3484712" y="5585969"/>
            <a:ext cx="1539601" cy="60316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5"/>
          <p:cNvSpPr>
            <a:spLocks noChangeShapeType="1"/>
          </p:cNvSpPr>
          <p:nvPr/>
        </p:nvSpPr>
        <p:spPr bwMode="auto">
          <a:xfrm flipH="1" flipV="1">
            <a:off x="4797250" y="6410386"/>
            <a:ext cx="1323614" cy="107991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16"/>
          <p:cNvSpPr>
            <a:spLocks noChangeShapeType="1"/>
          </p:cNvSpPr>
          <p:nvPr/>
        </p:nvSpPr>
        <p:spPr bwMode="auto">
          <a:xfrm flipH="1" flipV="1">
            <a:off x="4016373" y="5003872"/>
            <a:ext cx="2154334" cy="28973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2051720" y="4857690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57" name="Text Box 18"/>
          <p:cNvSpPr txBox="1">
            <a:spLocks noChangeArrowheads="1"/>
          </p:cNvSpPr>
          <p:nvPr/>
        </p:nvSpPr>
        <p:spPr bwMode="auto">
          <a:xfrm>
            <a:off x="3826692" y="4581128"/>
            <a:ext cx="333673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 dirty="0"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2300936" y="5979740"/>
            <a:ext cx="297675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c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3264571" y="6106168"/>
            <a:ext cx="333673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d</a:t>
            </a:r>
          </a:p>
        </p:txBody>
      </p:sp>
      <p:sp>
        <p:nvSpPr>
          <p:cNvPr id="60" name="Text Box 21"/>
          <p:cNvSpPr txBox="1">
            <a:spLocks noChangeArrowheads="1"/>
          </p:cNvSpPr>
          <p:nvPr/>
        </p:nvSpPr>
        <p:spPr bwMode="auto">
          <a:xfrm>
            <a:off x="5006314" y="5450322"/>
            <a:ext cx="297675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e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6188706" y="4762869"/>
            <a:ext cx="264446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4643566" y="6374828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g</a:t>
            </a:r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6138862" y="6374828"/>
            <a:ext cx="333673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ea typeface="新細明體" panose="02020500000000000000" pitchFamily="18" charset="-120"/>
              </a:rPr>
              <a:t>h</a:t>
            </a:r>
          </a:p>
        </p:txBody>
      </p:sp>
      <p:sp>
        <p:nvSpPr>
          <p:cNvPr id="64" name="Text Box 25"/>
          <p:cNvSpPr txBox="1">
            <a:spLocks noChangeArrowheads="1"/>
          </p:cNvSpPr>
          <p:nvPr/>
        </p:nvSpPr>
        <p:spPr bwMode="auto">
          <a:xfrm>
            <a:off x="2867210" y="4675949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5" name="Text Box 26"/>
          <p:cNvSpPr txBox="1">
            <a:spLocks noChangeArrowheads="1"/>
          </p:cNvSpPr>
          <p:nvPr/>
        </p:nvSpPr>
        <p:spPr bwMode="auto">
          <a:xfrm>
            <a:off x="4395735" y="5055234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66" name="Text Box 27"/>
          <p:cNvSpPr txBox="1">
            <a:spLocks noChangeArrowheads="1"/>
          </p:cNvSpPr>
          <p:nvPr/>
        </p:nvSpPr>
        <p:spPr bwMode="auto">
          <a:xfrm>
            <a:off x="2202634" y="5308090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7" name="Text Box 28"/>
          <p:cNvSpPr txBox="1">
            <a:spLocks noChangeArrowheads="1"/>
          </p:cNvSpPr>
          <p:nvPr/>
        </p:nvSpPr>
        <p:spPr bwMode="auto">
          <a:xfrm>
            <a:off x="3133041" y="5244876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8" name="Text Box 29"/>
          <p:cNvSpPr txBox="1">
            <a:spLocks noChangeArrowheads="1"/>
          </p:cNvSpPr>
          <p:nvPr/>
        </p:nvSpPr>
        <p:spPr bwMode="auto">
          <a:xfrm>
            <a:off x="2800753" y="6003445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9</a:t>
            </a:r>
          </a:p>
        </p:txBody>
      </p:sp>
      <p:sp>
        <p:nvSpPr>
          <p:cNvPr id="69" name="Text Box 30"/>
          <p:cNvSpPr txBox="1">
            <a:spLocks noChangeArrowheads="1"/>
          </p:cNvSpPr>
          <p:nvPr/>
        </p:nvSpPr>
        <p:spPr bwMode="auto">
          <a:xfrm>
            <a:off x="4129905" y="5624161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5060311" y="4675949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71" name="Text Box 32"/>
          <p:cNvSpPr txBox="1">
            <a:spLocks noChangeArrowheads="1"/>
          </p:cNvSpPr>
          <p:nvPr/>
        </p:nvSpPr>
        <p:spPr bwMode="auto">
          <a:xfrm>
            <a:off x="6057175" y="5624161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72" name="Text Box 33"/>
          <p:cNvSpPr txBox="1">
            <a:spLocks noChangeArrowheads="1"/>
          </p:cNvSpPr>
          <p:nvPr/>
        </p:nvSpPr>
        <p:spPr bwMode="auto">
          <a:xfrm>
            <a:off x="3996989" y="6256302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 dirty="0">
                <a:solidFill>
                  <a:srgbClr val="FF0000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73" name="Text Box 34"/>
          <p:cNvSpPr txBox="1">
            <a:spLocks noChangeArrowheads="1"/>
          </p:cNvSpPr>
          <p:nvPr/>
        </p:nvSpPr>
        <p:spPr bwMode="auto">
          <a:xfrm>
            <a:off x="4661565" y="5877017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74" name="Text Box 35"/>
          <p:cNvSpPr txBox="1">
            <a:spLocks noChangeArrowheads="1"/>
          </p:cNvSpPr>
          <p:nvPr/>
        </p:nvSpPr>
        <p:spPr bwMode="auto">
          <a:xfrm>
            <a:off x="5326141" y="5118448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75" name="Text Box 36"/>
          <p:cNvSpPr txBox="1">
            <a:spLocks noChangeArrowheads="1"/>
          </p:cNvSpPr>
          <p:nvPr/>
        </p:nvSpPr>
        <p:spPr bwMode="auto">
          <a:xfrm>
            <a:off x="5392599" y="6382730"/>
            <a:ext cx="315674" cy="43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76" name="Oval 37"/>
          <p:cNvSpPr>
            <a:spLocks noChangeArrowheads="1"/>
          </p:cNvSpPr>
          <p:nvPr/>
        </p:nvSpPr>
        <p:spPr bwMode="auto">
          <a:xfrm>
            <a:off x="2331396" y="4992020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Oval 38"/>
          <p:cNvSpPr>
            <a:spLocks noChangeArrowheads="1"/>
          </p:cNvSpPr>
          <p:nvPr/>
        </p:nvSpPr>
        <p:spPr bwMode="auto">
          <a:xfrm>
            <a:off x="3926378" y="4928806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Oval 39"/>
          <p:cNvSpPr>
            <a:spLocks noChangeArrowheads="1"/>
          </p:cNvSpPr>
          <p:nvPr/>
        </p:nvSpPr>
        <p:spPr bwMode="auto">
          <a:xfrm>
            <a:off x="4956471" y="5529340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Oval 40"/>
          <p:cNvSpPr>
            <a:spLocks noChangeArrowheads="1"/>
          </p:cNvSpPr>
          <p:nvPr/>
        </p:nvSpPr>
        <p:spPr bwMode="auto">
          <a:xfrm>
            <a:off x="6119479" y="4992020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Oval 41"/>
          <p:cNvSpPr>
            <a:spLocks noChangeArrowheads="1"/>
          </p:cNvSpPr>
          <p:nvPr/>
        </p:nvSpPr>
        <p:spPr bwMode="auto">
          <a:xfrm>
            <a:off x="2464311" y="6003445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Oval 42"/>
          <p:cNvSpPr>
            <a:spLocks noChangeArrowheads="1"/>
          </p:cNvSpPr>
          <p:nvPr/>
        </p:nvSpPr>
        <p:spPr bwMode="auto">
          <a:xfrm>
            <a:off x="3394717" y="6129874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Oval 43"/>
          <p:cNvSpPr>
            <a:spLocks noChangeArrowheads="1"/>
          </p:cNvSpPr>
          <p:nvPr/>
        </p:nvSpPr>
        <p:spPr bwMode="auto">
          <a:xfrm>
            <a:off x="4723869" y="6382730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Oval 44"/>
          <p:cNvSpPr>
            <a:spLocks noChangeArrowheads="1"/>
          </p:cNvSpPr>
          <p:nvPr/>
        </p:nvSpPr>
        <p:spPr bwMode="auto">
          <a:xfrm>
            <a:off x="6053021" y="6445944"/>
            <a:ext cx="135684" cy="130379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6450186" y="4762869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b,f</a:t>
            </a:r>
            <a:r>
              <a:rPr lang="en-US" altLang="zh-CN" dirty="0"/>
              <a:t>)</a:t>
            </a:r>
            <a:r>
              <a:rPr lang="zh-CN" altLang="en-US" dirty="0"/>
              <a:t>加入</a:t>
            </a:r>
            <a:r>
              <a:rPr lang="en-US" altLang="zh-CN" dirty="0"/>
              <a:t>MST</a:t>
            </a:r>
            <a:r>
              <a:rPr lang="zh-CN" altLang="en-US" dirty="0"/>
              <a:t>，形成环</a:t>
            </a:r>
            <a:endParaRPr lang="en-US" altLang="zh-CN" dirty="0"/>
          </a:p>
          <a:p>
            <a:r>
              <a:rPr lang="zh-CN" altLang="en-US" dirty="0"/>
              <a:t>去掉</a:t>
            </a:r>
            <a:r>
              <a:rPr lang="en-US" altLang="zh-CN" dirty="0"/>
              <a:t>(</a:t>
            </a:r>
            <a:r>
              <a:rPr lang="en-US" altLang="zh-CN" dirty="0" err="1"/>
              <a:t>b,e</a:t>
            </a:r>
            <a:r>
              <a:rPr lang="en-US" altLang="zh-CN" dirty="0"/>
              <a:t>)</a:t>
            </a:r>
            <a:r>
              <a:rPr lang="zh-CN" altLang="en-US" dirty="0"/>
              <a:t>，重新形成</a:t>
            </a:r>
            <a:r>
              <a:rPr lang="en-US" altLang="zh-CN" dirty="0"/>
              <a:t>MST</a:t>
            </a:r>
          </a:p>
          <a:p>
            <a:r>
              <a:rPr lang="zh-CN" altLang="en-US" dirty="0"/>
              <a:t>得出</a:t>
            </a:r>
            <a:r>
              <a:rPr lang="en-US" altLang="zh-CN" dirty="0"/>
              <a:t>w(</a:t>
            </a:r>
            <a:r>
              <a:rPr lang="en-US" altLang="zh-CN" dirty="0" err="1"/>
              <a:t>b,f</a:t>
            </a:r>
            <a:r>
              <a:rPr lang="en-US" altLang="zh-CN" dirty="0"/>
              <a:t>)&lt;=w(</a:t>
            </a:r>
            <a:r>
              <a:rPr lang="en-US" altLang="zh-CN" dirty="0" err="1"/>
              <a:t>b,e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5" name="弧形 84"/>
          <p:cNvSpPr/>
          <p:nvPr/>
        </p:nvSpPr>
        <p:spPr>
          <a:xfrm rot="2897742">
            <a:off x="3010154" y="3769871"/>
            <a:ext cx="914400" cy="3240360"/>
          </a:xfrm>
          <a:prstGeom prst="arc">
            <a:avLst>
              <a:gd name="adj1" fmla="val 16200000"/>
              <a:gd name="adj2" fmla="val 553581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3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推论 设</a:t>
            </a:r>
            <a:r>
              <a:rPr lang="en-US" altLang="zh-CN" dirty="0"/>
              <a:t>G=(V,E)</a:t>
            </a:r>
            <a:r>
              <a:rPr lang="zh-CN" altLang="en-US" dirty="0"/>
              <a:t>是一个在边</a:t>
            </a:r>
            <a:r>
              <a:rPr lang="en-US" altLang="zh-CN" dirty="0"/>
              <a:t>E</a:t>
            </a:r>
            <a:r>
              <a:rPr lang="zh-CN" altLang="en-US" dirty="0"/>
              <a:t>上定义了实数权重函</a:t>
            </a:r>
            <a:r>
              <a:rPr lang="en-US" altLang="zh-CN" dirty="0"/>
              <a:t>w</a:t>
            </a:r>
            <a:r>
              <a:rPr lang="zh-CN" altLang="en-US" dirty="0"/>
              <a:t>的连通无向图。</a:t>
            </a:r>
            <a:r>
              <a:rPr lang="en-US" altLang="zh-CN" dirty="0"/>
              <a:t>A</a:t>
            </a:r>
            <a:r>
              <a:rPr lang="zh-CN" altLang="en-US" dirty="0"/>
              <a:t>为</a:t>
            </a:r>
            <a:r>
              <a:rPr lang="en-US" altLang="zh-CN" dirty="0"/>
              <a:t>E</a:t>
            </a:r>
            <a:r>
              <a:rPr lang="zh-CN" altLang="en-US" dirty="0"/>
              <a:t>的子集，且在</a:t>
            </a:r>
            <a:r>
              <a:rPr lang="en-US" altLang="zh-CN" dirty="0"/>
              <a:t>G</a:t>
            </a:r>
            <a:r>
              <a:rPr lang="zh-CN" altLang="en-US" dirty="0"/>
              <a:t>的某棵最小生成树中。设 </a:t>
            </a:r>
            <a:r>
              <a:rPr lang="en-US" altLang="zh-CN" dirty="0"/>
              <a:t>C=(V</a:t>
            </a:r>
            <a:r>
              <a:rPr lang="en-US" altLang="zh-CN" baseline="-25000" dirty="0"/>
              <a:t>C</a:t>
            </a:r>
            <a:r>
              <a:rPr lang="en-US" altLang="zh-CN" dirty="0"/>
              <a:t>,E</a:t>
            </a:r>
            <a:r>
              <a:rPr lang="en-US" altLang="zh-CN" baseline="-25000" dirty="0"/>
              <a:t>C</a:t>
            </a:r>
            <a:r>
              <a:rPr lang="en-US" altLang="zh-CN" dirty="0"/>
              <a:t>)</a:t>
            </a:r>
            <a:r>
              <a:rPr lang="zh-CN" altLang="en-US" dirty="0"/>
              <a:t>为森林 </a:t>
            </a:r>
            <a:r>
              <a:rPr lang="en-US" altLang="zh-CN" dirty="0"/>
              <a:t>G</a:t>
            </a:r>
            <a:r>
              <a:rPr lang="en-US" altLang="zh-CN" baseline="-25000" dirty="0"/>
              <a:t>A</a:t>
            </a:r>
            <a:r>
              <a:rPr lang="en-US" altLang="zh-CN" dirty="0"/>
              <a:t>=(V,A)</a:t>
            </a:r>
            <a:r>
              <a:rPr lang="zh-CN" altLang="en-US" dirty="0"/>
              <a:t>中的一棵树。如果边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是连接</a:t>
            </a:r>
            <a:r>
              <a:rPr lang="en-US" altLang="zh-CN" dirty="0"/>
              <a:t>C </a:t>
            </a:r>
            <a:r>
              <a:rPr lang="zh-CN" altLang="en-US" dirty="0"/>
              <a:t>和 </a:t>
            </a:r>
            <a:r>
              <a:rPr lang="en-US" altLang="zh-CN" dirty="0"/>
              <a:t>G</a:t>
            </a:r>
            <a:r>
              <a:rPr lang="en-US" altLang="zh-CN" baseline="-25000" dirty="0"/>
              <a:t>A</a:t>
            </a:r>
            <a:r>
              <a:rPr lang="zh-CN" altLang="en-US" dirty="0"/>
              <a:t>中其他树的一条轻量级边，则该边对于</a:t>
            </a:r>
            <a:r>
              <a:rPr lang="en-US" altLang="zh-CN" dirty="0"/>
              <a:t>A</a:t>
            </a:r>
            <a:r>
              <a:rPr lang="zh-CN" altLang="en-US" dirty="0"/>
              <a:t>是安全的。</a:t>
            </a:r>
          </a:p>
        </p:txBody>
      </p:sp>
    </p:spTree>
    <p:extLst>
      <p:ext uri="{BB962C8B-B14F-4D97-AF65-F5344CB8AC3E}">
        <p14:creationId xmlns:p14="http://schemas.microsoft.com/office/powerpoint/2010/main" val="375111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要表示一个图</a:t>
            </a:r>
            <a:r>
              <a:rPr lang="en-US" altLang="zh-CN" sz="2800" dirty="0"/>
              <a:t>G={V,E}</a:t>
            </a:r>
            <a:r>
              <a:rPr lang="zh-CN" altLang="en-US" sz="2800" dirty="0"/>
              <a:t>，有两种方法 </a:t>
            </a:r>
            <a:endParaRPr lang="en-US" altLang="zh-CN" sz="2800" dirty="0"/>
          </a:p>
          <a:p>
            <a:pPr lvl="1"/>
            <a:r>
              <a:rPr lang="zh-CN" altLang="en-US" sz="2400" dirty="0"/>
              <a:t>邻接表</a:t>
            </a:r>
          </a:p>
          <a:p>
            <a:pPr lvl="2"/>
            <a:r>
              <a:rPr lang="zh-CN" altLang="en-US" sz="2400" dirty="0"/>
              <a:t>这种方法表示稀疏图比较简洁紧凑 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1"/>
            <a:r>
              <a:rPr lang="zh-CN" altLang="en-US" sz="2400" dirty="0"/>
              <a:t>邻接矩阵</a:t>
            </a:r>
          </a:p>
          <a:p>
            <a:pPr lvl="2"/>
            <a:r>
              <a:rPr lang="zh-CN" altLang="en-US" sz="2400" dirty="0"/>
              <a:t>这种方法适合稠密图 必须很快判别两个顶点是否相邻的情况</a:t>
            </a:r>
          </a:p>
        </p:txBody>
      </p:sp>
    </p:spTree>
    <p:extLst>
      <p:ext uri="{BB962C8B-B14F-4D97-AF65-F5344CB8AC3E}">
        <p14:creationId xmlns:p14="http://schemas.microsoft.com/office/powerpoint/2010/main" val="34892973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最小生成树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zh-CN" altLang="en-GB" sz="2800" dirty="0"/>
              <a:t>边带权值</a:t>
            </a:r>
          </a:p>
          <a:p>
            <a:pPr eaLnBrk="1" hangingPunct="1"/>
            <a:r>
              <a:rPr lang="zh-CN" altLang="en-GB" sz="2800" dirty="0"/>
              <a:t>找到无向图</a:t>
            </a:r>
            <a:r>
              <a:rPr lang="en-GB" altLang="zh-CN" sz="2800" dirty="0"/>
              <a:t>G=(</a:t>
            </a:r>
            <a:r>
              <a:rPr lang="en-GB" altLang="zh-CN" sz="2800" dirty="0">
                <a:solidFill>
                  <a:srgbClr val="FF0000"/>
                </a:solidFill>
              </a:rPr>
              <a:t>V</a:t>
            </a:r>
            <a:r>
              <a:rPr lang="zh-CN" altLang="en-GB" sz="2800" dirty="0"/>
              <a:t>，</a:t>
            </a:r>
            <a:r>
              <a:rPr lang="en-GB" altLang="zh-CN" sz="2800" dirty="0">
                <a:solidFill>
                  <a:srgbClr val="006600"/>
                </a:solidFill>
              </a:rPr>
              <a:t>E</a:t>
            </a:r>
            <a:r>
              <a:rPr lang="en-GB" altLang="zh-CN" sz="2800" dirty="0"/>
              <a:t>)</a:t>
            </a:r>
            <a:r>
              <a:rPr lang="zh-CN" altLang="en-GB" sz="2800" dirty="0"/>
              <a:t>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800" dirty="0"/>
              <a:t>	最小生成树</a:t>
            </a:r>
            <a:r>
              <a:rPr lang="en-GB" altLang="zh-CN" sz="2800" dirty="0"/>
              <a:t>T</a:t>
            </a:r>
            <a:endParaRPr lang="zh-CN" altLang="en-GB" sz="2800" dirty="0"/>
          </a:p>
          <a:p>
            <a:pPr eaLnBrk="1" hangingPunct="1"/>
            <a:r>
              <a:rPr lang="en-GB" altLang="zh-CN" sz="2800" dirty="0"/>
              <a:t>Prim</a:t>
            </a:r>
            <a:r>
              <a:rPr lang="zh-CN" altLang="en-GB" sz="2800" dirty="0"/>
              <a:t>方法：</a:t>
            </a:r>
          </a:p>
          <a:p>
            <a:pPr lvl="1" eaLnBrk="1" hangingPunct="1"/>
            <a:r>
              <a:rPr lang="zh-CN" altLang="en-GB" sz="2400" dirty="0"/>
              <a:t>点集</a:t>
            </a:r>
            <a:r>
              <a:rPr lang="en-GB" altLang="zh-CN" sz="2400" dirty="0"/>
              <a:t>V</a:t>
            </a:r>
            <a:r>
              <a:rPr lang="zh-CN" altLang="en-GB" sz="2400" dirty="0"/>
              <a:t>初始为空，每次选择距离</a:t>
            </a:r>
            <a:r>
              <a:rPr lang="en-GB" altLang="zh-CN" sz="2400" dirty="0"/>
              <a:t>V</a:t>
            </a:r>
            <a:r>
              <a:rPr lang="zh-CN" altLang="en-GB" sz="2400" dirty="0"/>
              <a:t>最近的点加入</a:t>
            </a:r>
          </a:p>
          <a:p>
            <a:pPr lvl="1" eaLnBrk="1" hangingPunct="1"/>
            <a:r>
              <a:rPr lang="zh-CN" altLang="en-GB" sz="2400" dirty="0"/>
              <a:t>时间复杂度</a:t>
            </a:r>
            <a:r>
              <a:rPr lang="en-GB" altLang="zh-CN" sz="2400" dirty="0"/>
              <a:t>O(</a:t>
            </a:r>
            <a:r>
              <a:rPr lang="en-GB" altLang="zh-CN" sz="2400" dirty="0" err="1"/>
              <a:t>ElogV</a:t>
            </a:r>
            <a:r>
              <a:rPr lang="en-GB" altLang="zh-CN" sz="2400" dirty="0"/>
              <a:t>)</a:t>
            </a:r>
            <a:endParaRPr lang="en-US" altLang="zh-CN" sz="2400" dirty="0"/>
          </a:p>
        </p:txBody>
      </p:sp>
      <p:graphicFrame>
        <p:nvGraphicFramePr>
          <p:cNvPr id="3074" name="Object 33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307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EED4892-B724-4B30-BC3D-099096AE6F15}" type="slidenum">
              <a:rPr lang="en-US" altLang="zh-CN">
                <a:latin typeface="Arial Black" panose="020B0A04020102020204" pitchFamily="34" charset="0"/>
              </a:rPr>
              <a:pPr eaLnBrk="1" hangingPunct="1"/>
              <a:t>60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62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zh-CN" altLang="en-GB" sz="2800"/>
              <a:t>找到图</a:t>
            </a:r>
            <a:r>
              <a:rPr lang="en-GB" altLang="zh-CN" sz="2800"/>
              <a:t>G=(</a:t>
            </a:r>
            <a:r>
              <a:rPr lang="en-GB" altLang="zh-CN" sz="2800">
                <a:solidFill>
                  <a:srgbClr val="FF0000"/>
                </a:solidFill>
              </a:rPr>
              <a:t>V</a:t>
            </a:r>
            <a:r>
              <a:rPr lang="zh-CN" altLang="en-GB" sz="2800"/>
              <a:t>，</a:t>
            </a:r>
            <a:r>
              <a:rPr lang="en-GB" altLang="zh-CN" sz="2800">
                <a:solidFill>
                  <a:srgbClr val="006600"/>
                </a:solidFill>
              </a:rPr>
              <a:t>E</a:t>
            </a:r>
            <a:r>
              <a:rPr lang="en-GB" altLang="zh-CN" sz="2800"/>
              <a:t>)</a:t>
            </a:r>
            <a:r>
              <a:rPr lang="zh-CN" altLang="en-GB" sz="2800"/>
              <a:t>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800"/>
              <a:t>	最小生成树</a:t>
            </a:r>
            <a:r>
              <a:rPr lang="en-GB" altLang="zh-CN" sz="2800"/>
              <a:t>T</a:t>
            </a:r>
            <a:r>
              <a:rPr lang="zh-CN" altLang="en-GB" sz="2800"/>
              <a:t>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GB" sz="2800"/>
          </a:p>
          <a:p>
            <a:pPr eaLnBrk="1" hangingPunct="1"/>
            <a:r>
              <a:rPr lang="en-GB" altLang="zh-CN" sz="2800"/>
              <a:t>Prim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点集</a:t>
            </a:r>
            <a:r>
              <a:rPr lang="en-GB" altLang="zh-CN" sz="2400"/>
              <a:t>V</a:t>
            </a:r>
            <a:r>
              <a:rPr lang="zh-CN" altLang="en-GB" sz="2400"/>
              <a:t>初始为空，每次选择距离</a:t>
            </a:r>
            <a:r>
              <a:rPr lang="en-GB" altLang="zh-CN" sz="2400"/>
              <a:t>V</a:t>
            </a:r>
            <a:r>
              <a:rPr lang="zh-CN" altLang="en-GB" sz="2400"/>
              <a:t>最近的点加入</a:t>
            </a:r>
            <a:endParaRPr lang="zh-CN" altLang="en-US" sz="2400"/>
          </a:p>
        </p:txBody>
      </p:sp>
      <p:graphicFrame>
        <p:nvGraphicFramePr>
          <p:cNvPr id="4098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4098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9B69169-FB76-46FF-AC34-6026407637FF}" type="slidenum">
              <a:rPr lang="en-US" altLang="zh-CN">
                <a:latin typeface="Arial Black" panose="020B0A04020102020204" pitchFamily="34" charset="0"/>
              </a:rPr>
              <a:pPr eaLnBrk="1" hangingPunct="1"/>
              <a:t>61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680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zh-CN" altLang="en-GB" sz="2800"/>
              <a:t>找到图</a:t>
            </a:r>
            <a:r>
              <a:rPr lang="en-GB" altLang="zh-CN" sz="2800"/>
              <a:t>G=(</a:t>
            </a:r>
            <a:r>
              <a:rPr lang="en-GB" altLang="zh-CN" sz="2800">
                <a:solidFill>
                  <a:srgbClr val="FF0000"/>
                </a:solidFill>
              </a:rPr>
              <a:t>V</a:t>
            </a:r>
            <a:r>
              <a:rPr lang="zh-CN" altLang="en-GB" sz="2800"/>
              <a:t>，</a:t>
            </a:r>
            <a:r>
              <a:rPr lang="en-GB" altLang="zh-CN" sz="2800">
                <a:solidFill>
                  <a:srgbClr val="006600"/>
                </a:solidFill>
              </a:rPr>
              <a:t>E</a:t>
            </a:r>
            <a:r>
              <a:rPr lang="en-GB" altLang="zh-CN" sz="2800"/>
              <a:t>)</a:t>
            </a:r>
            <a:r>
              <a:rPr lang="zh-CN" altLang="en-GB" sz="2800"/>
              <a:t>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800"/>
              <a:t>	最小生成树</a:t>
            </a:r>
            <a:r>
              <a:rPr lang="en-GB" altLang="zh-CN" sz="2800"/>
              <a:t>T</a:t>
            </a:r>
            <a:r>
              <a:rPr lang="zh-CN" altLang="en-GB" sz="2800"/>
              <a:t>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GB" sz="2800"/>
          </a:p>
          <a:p>
            <a:pPr eaLnBrk="1" hangingPunct="1"/>
            <a:r>
              <a:rPr lang="en-GB" altLang="zh-CN" sz="2800"/>
              <a:t>Prim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点集</a:t>
            </a:r>
            <a:r>
              <a:rPr lang="en-GB" altLang="zh-CN" sz="2400"/>
              <a:t>V</a:t>
            </a:r>
            <a:r>
              <a:rPr lang="zh-CN" altLang="en-GB" sz="2400"/>
              <a:t>初始为空，每次选择距离</a:t>
            </a:r>
            <a:r>
              <a:rPr lang="en-GB" altLang="zh-CN" sz="2400"/>
              <a:t>V</a:t>
            </a:r>
            <a:r>
              <a:rPr lang="zh-CN" altLang="en-GB" sz="2400"/>
              <a:t>最近的点加入</a:t>
            </a:r>
            <a:endParaRPr lang="zh-CN" altLang="en-US" sz="2400"/>
          </a:p>
        </p:txBody>
      </p:sp>
      <p:graphicFrame>
        <p:nvGraphicFramePr>
          <p:cNvPr id="5122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5122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CC69C68-5A51-4602-9288-F795001066F3}" type="slidenum">
              <a:rPr lang="en-US" altLang="zh-CN">
                <a:latin typeface="Arial Black" panose="020B0A04020102020204" pitchFamily="34" charset="0"/>
              </a:rPr>
              <a:pPr eaLnBrk="1" hangingPunct="1"/>
              <a:t>62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96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zh-CN" altLang="en-GB" sz="2800" dirty="0"/>
              <a:t>找到图</a:t>
            </a:r>
            <a:r>
              <a:rPr lang="en-GB" altLang="zh-CN" sz="2800" dirty="0"/>
              <a:t>G=(</a:t>
            </a:r>
            <a:r>
              <a:rPr lang="en-GB" altLang="zh-CN" sz="2800" dirty="0">
                <a:solidFill>
                  <a:srgbClr val="FF0000"/>
                </a:solidFill>
              </a:rPr>
              <a:t>V</a:t>
            </a:r>
            <a:r>
              <a:rPr lang="zh-CN" altLang="en-GB" sz="2800" dirty="0"/>
              <a:t>，</a:t>
            </a:r>
            <a:r>
              <a:rPr lang="en-GB" altLang="zh-CN" sz="2800" dirty="0">
                <a:solidFill>
                  <a:srgbClr val="006600"/>
                </a:solidFill>
              </a:rPr>
              <a:t>E</a:t>
            </a:r>
            <a:r>
              <a:rPr lang="en-GB" altLang="zh-CN" sz="2800" dirty="0"/>
              <a:t>)</a:t>
            </a:r>
            <a:r>
              <a:rPr lang="zh-CN" altLang="en-GB" sz="2800" dirty="0"/>
              <a:t>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800" dirty="0"/>
              <a:t>	最小生成树</a:t>
            </a:r>
            <a:r>
              <a:rPr lang="en-GB" altLang="zh-CN" sz="2800" dirty="0"/>
              <a:t>T</a:t>
            </a:r>
            <a:r>
              <a:rPr lang="zh-CN" altLang="en-GB" sz="2800" dirty="0"/>
              <a:t>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GB" sz="2800" dirty="0"/>
          </a:p>
          <a:p>
            <a:pPr eaLnBrk="1" hangingPunct="1"/>
            <a:r>
              <a:rPr lang="en-GB" altLang="zh-CN" sz="2800" dirty="0"/>
              <a:t>Prim</a:t>
            </a:r>
            <a:r>
              <a:rPr lang="zh-CN" altLang="en-GB" sz="2800" dirty="0"/>
              <a:t>方法：</a:t>
            </a:r>
          </a:p>
          <a:p>
            <a:pPr lvl="1" eaLnBrk="1" hangingPunct="1"/>
            <a:r>
              <a:rPr lang="zh-CN" altLang="en-GB" sz="2400" dirty="0"/>
              <a:t>点集</a:t>
            </a:r>
            <a:r>
              <a:rPr lang="en-GB" altLang="zh-CN" sz="2400" dirty="0"/>
              <a:t>V</a:t>
            </a:r>
            <a:r>
              <a:rPr lang="zh-CN" altLang="en-GB" sz="2400" dirty="0"/>
              <a:t>初始为空，每次选择距离</a:t>
            </a:r>
            <a:r>
              <a:rPr lang="en-GB" altLang="zh-CN" sz="2400" dirty="0"/>
              <a:t>V</a:t>
            </a:r>
            <a:r>
              <a:rPr lang="zh-CN" altLang="en-GB" sz="2400" dirty="0"/>
              <a:t>最近的点加入</a:t>
            </a:r>
            <a:endParaRPr lang="zh-CN" altLang="en-US" sz="2400" dirty="0"/>
          </a:p>
        </p:txBody>
      </p:sp>
      <p:graphicFrame>
        <p:nvGraphicFramePr>
          <p:cNvPr id="6146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6146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A44308C-1AAF-4C35-A09B-89DE378F9B6D}" type="slidenum">
              <a:rPr lang="en-US" altLang="zh-CN">
                <a:latin typeface="Arial Black" panose="020B0A04020102020204" pitchFamily="34" charset="0"/>
              </a:rPr>
              <a:pPr eaLnBrk="1" hangingPunct="1"/>
              <a:t>63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452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zh-CN" altLang="en-GB" sz="2800"/>
              <a:t>找到图</a:t>
            </a:r>
            <a:r>
              <a:rPr lang="en-GB" altLang="zh-CN" sz="2800"/>
              <a:t>G=(</a:t>
            </a:r>
            <a:r>
              <a:rPr lang="en-GB" altLang="zh-CN" sz="2800">
                <a:solidFill>
                  <a:srgbClr val="FF0000"/>
                </a:solidFill>
              </a:rPr>
              <a:t>V</a:t>
            </a:r>
            <a:r>
              <a:rPr lang="zh-CN" altLang="en-GB" sz="2800"/>
              <a:t>，</a:t>
            </a:r>
            <a:r>
              <a:rPr lang="en-GB" altLang="zh-CN" sz="2800">
                <a:solidFill>
                  <a:srgbClr val="006600"/>
                </a:solidFill>
              </a:rPr>
              <a:t>E</a:t>
            </a:r>
            <a:r>
              <a:rPr lang="en-GB" altLang="zh-CN" sz="2800"/>
              <a:t>)</a:t>
            </a:r>
            <a:r>
              <a:rPr lang="zh-CN" altLang="en-GB" sz="2800"/>
              <a:t>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800"/>
              <a:t>	最小生成树</a:t>
            </a:r>
            <a:r>
              <a:rPr lang="en-GB" altLang="zh-CN" sz="2800"/>
              <a:t>T</a:t>
            </a:r>
            <a:r>
              <a:rPr lang="zh-CN" altLang="en-GB" sz="2800"/>
              <a:t>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GB" sz="2800"/>
          </a:p>
          <a:p>
            <a:pPr eaLnBrk="1" hangingPunct="1"/>
            <a:r>
              <a:rPr lang="en-GB" altLang="zh-CN" sz="2800"/>
              <a:t>Prim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点集</a:t>
            </a:r>
            <a:r>
              <a:rPr lang="en-GB" altLang="zh-CN" sz="2400"/>
              <a:t>V</a:t>
            </a:r>
            <a:r>
              <a:rPr lang="zh-CN" altLang="en-GB" sz="2400"/>
              <a:t>初始为空，每次选择距离</a:t>
            </a:r>
            <a:r>
              <a:rPr lang="en-GB" altLang="zh-CN" sz="2400"/>
              <a:t>V</a:t>
            </a:r>
            <a:r>
              <a:rPr lang="zh-CN" altLang="en-GB" sz="2400"/>
              <a:t>最近的点加入</a:t>
            </a:r>
            <a:endParaRPr lang="zh-CN" altLang="en-US" sz="2400"/>
          </a:p>
        </p:txBody>
      </p:sp>
      <p:graphicFrame>
        <p:nvGraphicFramePr>
          <p:cNvPr id="7170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717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87B7F6D-D041-42E8-9C00-47D91744C5E1}" type="slidenum">
              <a:rPr lang="en-US" altLang="zh-CN">
                <a:latin typeface="Arial Black" panose="020B0A04020102020204" pitchFamily="34" charset="0"/>
              </a:rPr>
              <a:pPr eaLnBrk="1" hangingPunct="1"/>
              <a:t>64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93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zh-CN" altLang="en-GB" sz="2800"/>
              <a:t>找到图</a:t>
            </a:r>
            <a:r>
              <a:rPr lang="en-GB" altLang="zh-CN" sz="2800"/>
              <a:t>G=(</a:t>
            </a:r>
            <a:r>
              <a:rPr lang="en-GB" altLang="zh-CN" sz="2800">
                <a:solidFill>
                  <a:srgbClr val="FF0000"/>
                </a:solidFill>
              </a:rPr>
              <a:t>V</a:t>
            </a:r>
            <a:r>
              <a:rPr lang="zh-CN" altLang="en-GB" sz="2800"/>
              <a:t>，</a:t>
            </a:r>
            <a:r>
              <a:rPr lang="en-GB" altLang="zh-CN" sz="2800">
                <a:solidFill>
                  <a:srgbClr val="006600"/>
                </a:solidFill>
              </a:rPr>
              <a:t>E</a:t>
            </a:r>
            <a:r>
              <a:rPr lang="en-GB" altLang="zh-CN" sz="2800"/>
              <a:t>)</a:t>
            </a:r>
            <a:r>
              <a:rPr lang="zh-CN" altLang="en-GB" sz="2800"/>
              <a:t>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800"/>
              <a:t>	最小生成树</a:t>
            </a:r>
            <a:r>
              <a:rPr lang="en-GB" altLang="zh-CN" sz="2800"/>
              <a:t>T</a:t>
            </a:r>
            <a:r>
              <a:rPr lang="zh-CN" altLang="en-GB" sz="2800"/>
              <a:t>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GB" sz="2800"/>
          </a:p>
          <a:p>
            <a:pPr eaLnBrk="1" hangingPunct="1"/>
            <a:r>
              <a:rPr lang="en-GB" altLang="zh-CN" sz="2800"/>
              <a:t>Prim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点集</a:t>
            </a:r>
            <a:r>
              <a:rPr lang="en-GB" altLang="zh-CN" sz="2400"/>
              <a:t>V</a:t>
            </a:r>
            <a:r>
              <a:rPr lang="zh-CN" altLang="en-GB" sz="2400"/>
              <a:t>初始为空，每次选择距离</a:t>
            </a:r>
            <a:r>
              <a:rPr lang="en-GB" altLang="zh-CN" sz="2400"/>
              <a:t>V</a:t>
            </a:r>
            <a:r>
              <a:rPr lang="zh-CN" altLang="en-GB" sz="2400"/>
              <a:t>最近的点加入</a:t>
            </a:r>
            <a:endParaRPr lang="zh-CN" altLang="en-US" sz="2400"/>
          </a:p>
        </p:txBody>
      </p:sp>
      <p:graphicFrame>
        <p:nvGraphicFramePr>
          <p:cNvPr id="8194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8194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7609E5-80D0-4960-9AF1-DA3396D39842}" type="slidenum">
              <a:rPr lang="en-US" altLang="zh-CN">
                <a:latin typeface="Arial Black" panose="020B0A04020102020204" pitchFamily="34" charset="0"/>
              </a:rPr>
              <a:pPr eaLnBrk="1" hangingPunct="1"/>
              <a:t>65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27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zh-CN" altLang="en-GB" sz="2800"/>
              <a:t>找到图</a:t>
            </a:r>
            <a:r>
              <a:rPr lang="en-GB" altLang="zh-CN" sz="2800"/>
              <a:t>G=(</a:t>
            </a:r>
            <a:r>
              <a:rPr lang="en-GB" altLang="zh-CN" sz="2800">
                <a:solidFill>
                  <a:srgbClr val="FF0000"/>
                </a:solidFill>
              </a:rPr>
              <a:t>V</a:t>
            </a:r>
            <a:r>
              <a:rPr lang="zh-CN" altLang="en-GB" sz="2800"/>
              <a:t>，</a:t>
            </a:r>
            <a:r>
              <a:rPr lang="en-GB" altLang="zh-CN" sz="2800">
                <a:solidFill>
                  <a:srgbClr val="006600"/>
                </a:solidFill>
              </a:rPr>
              <a:t>E</a:t>
            </a:r>
            <a:r>
              <a:rPr lang="en-GB" altLang="zh-CN" sz="2800"/>
              <a:t>)</a:t>
            </a:r>
            <a:r>
              <a:rPr lang="zh-CN" altLang="en-GB" sz="2800"/>
              <a:t>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GB" sz="2800"/>
              <a:t>	最小生成树</a:t>
            </a:r>
            <a:r>
              <a:rPr lang="en-GB" altLang="zh-CN" sz="2800"/>
              <a:t>T</a:t>
            </a:r>
            <a:r>
              <a:rPr lang="zh-CN" altLang="en-GB" sz="2800"/>
              <a:t>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GB" sz="2800"/>
          </a:p>
          <a:p>
            <a:pPr eaLnBrk="1" hangingPunct="1"/>
            <a:r>
              <a:rPr lang="en-GB" altLang="zh-CN" sz="2800"/>
              <a:t>Prim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点集</a:t>
            </a:r>
            <a:r>
              <a:rPr lang="en-GB" altLang="zh-CN" sz="2400"/>
              <a:t>V</a:t>
            </a:r>
            <a:r>
              <a:rPr lang="zh-CN" altLang="en-GB" sz="2400"/>
              <a:t>初始为空，每次选择距离</a:t>
            </a:r>
            <a:r>
              <a:rPr lang="en-GB" altLang="zh-CN" sz="2400"/>
              <a:t>V</a:t>
            </a:r>
            <a:r>
              <a:rPr lang="zh-CN" altLang="en-GB" sz="2400"/>
              <a:t>最近的点加入</a:t>
            </a:r>
            <a:endParaRPr lang="zh-CN" altLang="en-US" sz="2400"/>
          </a:p>
        </p:txBody>
      </p:sp>
      <p:graphicFrame>
        <p:nvGraphicFramePr>
          <p:cNvPr id="9218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9218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1AD130C-87F0-4B88-8737-407A028AC321}" type="slidenum">
              <a:rPr lang="en-US" altLang="zh-CN">
                <a:latin typeface="Arial Black" panose="020B0A04020102020204" pitchFamily="34" charset="0"/>
              </a:rPr>
              <a:pPr eaLnBrk="1" hangingPunct="1"/>
              <a:t>66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86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59759"/>
          </a:xfrm>
        </p:spPr>
        <p:txBody>
          <a:bodyPr>
            <a:normAutofit/>
          </a:bodyPr>
          <a:lstStyle/>
          <a:p>
            <a:r>
              <a:rPr lang="zh-CN" altLang="en-US" dirty="0"/>
              <a:t>集合</a:t>
            </a:r>
            <a:r>
              <a:rPr lang="en-US" altLang="zh-CN" dirty="0"/>
              <a:t>A</a:t>
            </a:r>
            <a:r>
              <a:rPr lang="zh-CN" altLang="en-US" dirty="0"/>
              <a:t>中的边总是构成一棵树，每次选择一条</a:t>
            </a:r>
            <a:r>
              <a:rPr lang="zh-CN" altLang="en-US" dirty="0">
                <a:solidFill>
                  <a:srgbClr val="FF0000"/>
                </a:solidFill>
              </a:rPr>
              <a:t>轻量级边</a:t>
            </a:r>
            <a:r>
              <a:rPr lang="zh-CN" altLang="en-US" dirty="0"/>
              <a:t>加入</a:t>
            </a:r>
            <a:r>
              <a:rPr lang="en-US" altLang="zh-CN" dirty="0"/>
              <a:t>A</a:t>
            </a:r>
            <a:r>
              <a:rPr lang="zh-CN" altLang="en-US" dirty="0"/>
              <a:t>。</a:t>
            </a:r>
            <a:r>
              <a:rPr lang="en-US" altLang="zh-CN" dirty="0"/>
              <a:t>Prim</a:t>
            </a:r>
            <a:r>
              <a:rPr lang="zh-CN" altLang="en-US" dirty="0"/>
              <a:t>算法属于贪心算法。</a:t>
            </a:r>
          </a:p>
          <a:p>
            <a:r>
              <a:rPr lang="zh-CN" altLang="en-US" dirty="0"/>
              <a:t>所有不在</a:t>
            </a:r>
            <a:r>
              <a:rPr lang="en-US" altLang="zh-CN" dirty="0"/>
              <a:t>A</a:t>
            </a:r>
            <a:r>
              <a:rPr lang="zh-CN" altLang="en-US" dirty="0"/>
              <a:t>中的结点存放于以</a:t>
            </a:r>
            <a:r>
              <a:rPr lang="en-US" altLang="zh-CN" dirty="0"/>
              <a:t>key</a:t>
            </a:r>
            <a:r>
              <a:rPr lang="zh-CN" altLang="en-US" dirty="0"/>
              <a:t>为权值的最小优先队列</a:t>
            </a:r>
            <a:r>
              <a:rPr lang="en-US" altLang="zh-CN" dirty="0"/>
              <a:t>Q</a:t>
            </a:r>
            <a:r>
              <a:rPr lang="zh-CN" altLang="en-US" dirty="0"/>
              <a:t>中。对每一个结点</a:t>
            </a:r>
            <a:r>
              <a:rPr lang="en-US" altLang="zh-CN" dirty="0"/>
              <a:t>v</a:t>
            </a:r>
            <a:r>
              <a:rPr lang="zh-CN" altLang="en-US" dirty="0"/>
              <a:t>，</a:t>
            </a:r>
            <a:r>
              <a:rPr lang="en-US" altLang="zh-CN" dirty="0" err="1"/>
              <a:t>v.key</a:t>
            </a:r>
            <a:r>
              <a:rPr lang="zh-CN" altLang="en-US" dirty="0"/>
              <a:t>保存连接</a:t>
            </a:r>
            <a:r>
              <a:rPr lang="en-US" altLang="zh-CN" dirty="0"/>
              <a:t>v</a:t>
            </a:r>
            <a:r>
              <a:rPr lang="zh-CN" altLang="en-US" dirty="0"/>
              <a:t>和树中结点的所有边中最小边的权重。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429000"/>
            <a:ext cx="3528392" cy="29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75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堆与优先队列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利用二叉最小堆构建优先队列</a:t>
            </a:r>
            <a:endParaRPr lang="en-US" altLang="zh-CN" dirty="0"/>
          </a:p>
          <a:p>
            <a:pPr lvl="1"/>
            <a:r>
              <a:rPr lang="en-US" altLang="zh-CN" dirty="0"/>
              <a:t>EXTRACT-MIN: O(log n)</a:t>
            </a:r>
          </a:p>
          <a:p>
            <a:pPr lvl="1"/>
            <a:r>
              <a:rPr lang="en-US" altLang="zh-CN" dirty="0"/>
              <a:t>DECREASE-KEY: O(log n)</a:t>
            </a:r>
          </a:p>
          <a:p>
            <a:pPr lvl="1"/>
            <a:r>
              <a:rPr lang="en-US" altLang="zh-CN" dirty="0"/>
              <a:t>INSERTION: O(log n)</a:t>
            </a:r>
          </a:p>
          <a:p>
            <a:pPr lvl="1"/>
            <a:r>
              <a:rPr lang="en-US" altLang="zh-CN" dirty="0"/>
              <a:t>FINDMIN: O(1)</a:t>
            </a:r>
          </a:p>
          <a:p>
            <a:endParaRPr lang="en-US" altLang="zh-CN" dirty="0"/>
          </a:p>
          <a:p>
            <a:r>
              <a:rPr lang="zh-CN" altLang="en-US" dirty="0"/>
              <a:t>斐波拉契堆</a:t>
            </a:r>
            <a:endParaRPr lang="en-US" altLang="zh-CN" dirty="0"/>
          </a:p>
          <a:p>
            <a:pPr lvl="1"/>
            <a:r>
              <a:rPr lang="en-US" altLang="zh-CN" dirty="0"/>
              <a:t>EXTRACT-MIN: O(log n)</a:t>
            </a:r>
          </a:p>
          <a:p>
            <a:pPr lvl="1"/>
            <a:r>
              <a:rPr lang="en-US" altLang="zh-CN" dirty="0"/>
              <a:t>DECREASE-KEY: O(1)</a:t>
            </a:r>
          </a:p>
          <a:p>
            <a:pPr lvl="1"/>
            <a:r>
              <a:rPr lang="en-US" altLang="zh-CN" dirty="0"/>
              <a:t>INSERTION: O(log n)</a:t>
            </a:r>
          </a:p>
          <a:p>
            <a:pPr lvl="1"/>
            <a:r>
              <a:rPr lang="en-US" altLang="zh-CN" dirty="0"/>
              <a:t>FINDMIN: O(1)</a:t>
            </a:r>
          </a:p>
        </p:txBody>
      </p:sp>
    </p:spTree>
    <p:extLst>
      <p:ext uri="{BB962C8B-B14F-4D97-AF65-F5344CB8AC3E}">
        <p14:creationId xmlns:p14="http://schemas.microsoft.com/office/powerpoint/2010/main" val="17063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59759"/>
          </a:xfrm>
        </p:spPr>
        <p:txBody>
          <a:bodyPr>
            <a:normAutofit/>
          </a:bodyPr>
          <a:lstStyle/>
          <a:p>
            <a:r>
              <a:rPr lang="zh-CN" altLang="en-US" dirty="0"/>
              <a:t>建造堆的时间为 </a:t>
            </a:r>
            <a:r>
              <a:rPr lang="en-US" altLang="zh-CN" dirty="0"/>
              <a:t>O(V)</a:t>
            </a:r>
            <a:r>
              <a:rPr lang="zh-CN" altLang="en-US" dirty="0"/>
              <a:t>；</a:t>
            </a:r>
            <a:r>
              <a:rPr lang="en-US" altLang="zh-CN" dirty="0"/>
              <a:t>EXTRACT-MIN</a:t>
            </a:r>
            <a:r>
              <a:rPr lang="zh-CN" altLang="en-US" dirty="0"/>
              <a:t>的时间为 </a:t>
            </a:r>
            <a:r>
              <a:rPr lang="en-US" altLang="zh-CN" dirty="0"/>
              <a:t>O(</a:t>
            </a:r>
            <a:r>
              <a:rPr lang="en-US" altLang="zh-CN" dirty="0" err="1"/>
              <a:t>lg</a:t>
            </a:r>
            <a:r>
              <a:rPr lang="en-US" altLang="zh-CN" dirty="0"/>
              <a:t> V)</a:t>
            </a:r>
            <a:r>
              <a:rPr lang="zh-CN" altLang="en-US" dirty="0"/>
              <a:t>，遍历结点循环次数为</a:t>
            </a:r>
            <a:r>
              <a:rPr lang="en-US" altLang="zh-CN" dirty="0"/>
              <a:t>O(V)</a:t>
            </a:r>
          </a:p>
          <a:p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key</a:t>
            </a:r>
            <a:r>
              <a:rPr lang="zh-CN" altLang="en-US" dirty="0"/>
              <a:t>用到的</a:t>
            </a:r>
            <a:r>
              <a:rPr lang="en-US" altLang="zh-CN" dirty="0"/>
              <a:t>DECREASE-KEY</a:t>
            </a:r>
            <a:r>
              <a:rPr lang="zh-CN" altLang="en-US" dirty="0"/>
              <a:t>在二叉最小堆的时间为 </a:t>
            </a:r>
            <a:r>
              <a:rPr lang="en-US" altLang="zh-CN" dirty="0"/>
              <a:t>O(</a:t>
            </a:r>
            <a:r>
              <a:rPr lang="en-US" altLang="zh-CN" dirty="0" err="1"/>
              <a:t>lg</a:t>
            </a:r>
            <a:r>
              <a:rPr lang="en-US" altLang="zh-CN" dirty="0"/>
              <a:t> V)</a:t>
            </a:r>
            <a:r>
              <a:rPr lang="zh-CN" altLang="en-US" dirty="0"/>
              <a:t>，在斐波那契堆的时间为 </a:t>
            </a:r>
            <a:r>
              <a:rPr lang="en-US" altLang="zh-CN" dirty="0"/>
              <a:t>O(1)</a:t>
            </a:r>
            <a:r>
              <a:rPr lang="zh-CN" altLang="en-US" dirty="0"/>
              <a:t>，遍历边循环次数为</a:t>
            </a:r>
            <a:r>
              <a:rPr lang="en-US" altLang="zh-CN" dirty="0"/>
              <a:t>O(E)</a:t>
            </a:r>
          </a:p>
          <a:p>
            <a:endParaRPr lang="en-US" altLang="zh-CN" dirty="0"/>
          </a:p>
          <a:p>
            <a:r>
              <a:rPr lang="zh-CN" altLang="en-US" dirty="0"/>
              <a:t>故算法</a:t>
            </a:r>
            <a:r>
              <a:rPr lang="en-US" altLang="zh-CN" dirty="0"/>
              <a:t>MST-PRIM</a:t>
            </a:r>
            <a:r>
              <a:rPr lang="zh-CN" altLang="en-US" dirty="0"/>
              <a:t>的运行时间为 </a:t>
            </a:r>
            <a:r>
              <a:rPr lang="en-US" altLang="zh-CN" dirty="0"/>
              <a:t>O(V + V </a:t>
            </a:r>
            <a:r>
              <a:rPr lang="en-US" altLang="zh-CN" dirty="0" err="1"/>
              <a:t>lgV</a:t>
            </a:r>
            <a:r>
              <a:rPr lang="en-US" altLang="zh-CN" dirty="0"/>
              <a:t> + E </a:t>
            </a:r>
            <a:r>
              <a:rPr lang="en-US" altLang="zh-CN" dirty="0" err="1"/>
              <a:t>lgV</a:t>
            </a:r>
            <a:r>
              <a:rPr lang="en-US" altLang="zh-CN" dirty="0"/>
              <a:t>)=</a:t>
            </a:r>
            <a:r>
              <a:rPr lang="en-US" altLang="zh-CN" dirty="0">
                <a:solidFill>
                  <a:srgbClr val="FF0000"/>
                </a:solidFill>
              </a:rPr>
              <a:t>O(E </a:t>
            </a:r>
            <a:r>
              <a:rPr lang="en-US" altLang="zh-CN" dirty="0" err="1">
                <a:solidFill>
                  <a:srgbClr val="FF0000"/>
                </a:solidFill>
              </a:rPr>
              <a:t>lgV</a:t>
            </a:r>
            <a:r>
              <a:rPr lang="en-US" altLang="zh-CN" dirty="0"/>
              <a:t>)</a:t>
            </a:r>
            <a:r>
              <a:rPr lang="zh-CN" altLang="en-US" dirty="0"/>
              <a:t>（最小二叉堆实现）或者 </a:t>
            </a:r>
            <a:r>
              <a:rPr lang="en-US" altLang="zh-CN" dirty="0"/>
              <a:t>O(E + V </a:t>
            </a:r>
            <a:r>
              <a:rPr lang="en-US" altLang="zh-CN" dirty="0" err="1"/>
              <a:t>lgV</a:t>
            </a:r>
            <a:r>
              <a:rPr lang="en-US" altLang="zh-CN" dirty="0"/>
              <a:t>)</a:t>
            </a:r>
            <a:r>
              <a:rPr lang="zh-CN" altLang="en-US" dirty="0"/>
              <a:t>（斐波那契堆实现）。</a:t>
            </a:r>
          </a:p>
        </p:txBody>
      </p:sp>
    </p:spTree>
    <p:extLst>
      <p:ext uri="{BB962C8B-B14F-4D97-AF65-F5344CB8AC3E}">
        <p14:creationId xmlns:p14="http://schemas.microsoft.com/office/powerpoint/2010/main" val="59592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图的表示：无向图的邻接链表</a:t>
            </a:r>
            <a:endParaRPr lang="en-US" altLang="zh-TW" b="1" dirty="0"/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/>
              <a:t>可由</a:t>
            </a:r>
            <a:r>
              <a:rPr lang="zh-CN" altLang="en-US" dirty="0"/>
              <a:t>邻接链表</a:t>
            </a:r>
            <a:r>
              <a:rPr lang="zh-TW" altLang="en-US" dirty="0"/>
              <a:t>表示，将每个点相邻的点集合用一个</a:t>
            </a:r>
            <a:r>
              <a:rPr lang="zh-CN" altLang="en-US" dirty="0"/>
              <a:t>链表</a:t>
            </a:r>
            <a:r>
              <a:rPr lang="zh-TW" altLang="en-US" dirty="0"/>
              <a:t>存起来。</a:t>
            </a:r>
          </a:p>
          <a:p>
            <a:pPr eaLnBrk="1" hangingPunct="1"/>
            <a:endParaRPr lang="en-US" altLang="zh-TW" dirty="0"/>
          </a:p>
        </p:txBody>
      </p:sp>
      <p:grpSp>
        <p:nvGrpSpPr>
          <p:cNvPr id="7174" name="Group 62"/>
          <p:cNvGrpSpPr>
            <a:grpSpLocks/>
          </p:cNvGrpSpPr>
          <p:nvPr/>
        </p:nvGrpSpPr>
        <p:grpSpPr bwMode="auto">
          <a:xfrm>
            <a:off x="4322018" y="3284984"/>
            <a:ext cx="4609257" cy="2135957"/>
            <a:chOff x="1111" y="1752"/>
            <a:chExt cx="2539" cy="908"/>
          </a:xfrm>
        </p:grpSpPr>
        <p:sp>
          <p:nvSpPr>
            <p:cNvPr id="7175" name="Rectangle 4"/>
            <p:cNvSpPr>
              <a:spLocks noChangeArrowheads="1"/>
            </p:cNvSpPr>
            <p:nvPr/>
          </p:nvSpPr>
          <p:spPr bwMode="auto">
            <a:xfrm>
              <a:off x="1293" y="1752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76" name="Rectangle 5"/>
            <p:cNvSpPr>
              <a:spLocks noChangeArrowheads="1"/>
            </p:cNvSpPr>
            <p:nvPr/>
          </p:nvSpPr>
          <p:spPr bwMode="auto">
            <a:xfrm>
              <a:off x="1293" y="1934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77" name="Rectangle 6"/>
            <p:cNvSpPr>
              <a:spLocks noChangeArrowheads="1"/>
            </p:cNvSpPr>
            <p:nvPr/>
          </p:nvSpPr>
          <p:spPr bwMode="auto">
            <a:xfrm>
              <a:off x="1293" y="2115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78" name="Rectangle 7"/>
            <p:cNvSpPr>
              <a:spLocks noChangeArrowheads="1"/>
            </p:cNvSpPr>
            <p:nvPr/>
          </p:nvSpPr>
          <p:spPr bwMode="auto">
            <a:xfrm>
              <a:off x="1293" y="2297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79" name="Rectangle 8"/>
            <p:cNvSpPr>
              <a:spLocks noChangeArrowheads="1"/>
            </p:cNvSpPr>
            <p:nvPr/>
          </p:nvSpPr>
          <p:spPr bwMode="auto">
            <a:xfrm>
              <a:off x="1293" y="2478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80" name="Rectangle 9"/>
            <p:cNvSpPr>
              <a:spLocks noChangeArrowheads="1"/>
            </p:cNvSpPr>
            <p:nvPr/>
          </p:nvSpPr>
          <p:spPr bwMode="auto">
            <a:xfrm>
              <a:off x="1655" y="1752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81" name="Rectangle 10"/>
            <p:cNvSpPr>
              <a:spLocks noChangeArrowheads="1"/>
            </p:cNvSpPr>
            <p:nvPr/>
          </p:nvSpPr>
          <p:spPr bwMode="auto">
            <a:xfrm>
              <a:off x="1836" y="1752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82" name="Rectangle 11"/>
            <p:cNvSpPr>
              <a:spLocks noChangeArrowheads="1"/>
            </p:cNvSpPr>
            <p:nvPr/>
          </p:nvSpPr>
          <p:spPr bwMode="auto">
            <a:xfrm>
              <a:off x="2199" y="1752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 dirty="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183" name="Rectangle 12"/>
            <p:cNvSpPr>
              <a:spLocks noChangeArrowheads="1"/>
            </p:cNvSpPr>
            <p:nvPr/>
          </p:nvSpPr>
          <p:spPr bwMode="auto">
            <a:xfrm>
              <a:off x="2380" y="1752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84" name="Rectangle 13"/>
            <p:cNvSpPr>
              <a:spLocks noChangeArrowheads="1"/>
            </p:cNvSpPr>
            <p:nvPr/>
          </p:nvSpPr>
          <p:spPr bwMode="auto">
            <a:xfrm>
              <a:off x="1655" y="193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85" name="Rectangle 14"/>
            <p:cNvSpPr>
              <a:spLocks noChangeArrowheads="1"/>
            </p:cNvSpPr>
            <p:nvPr/>
          </p:nvSpPr>
          <p:spPr bwMode="auto">
            <a:xfrm>
              <a:off x="1836" y="193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86" name="Rectangle 15"/>
            <p:cNvSpPr>
              <a:spLocks noChangeArrowheads="1"/>
            </p:cNvSpPr>
            <p:nvPr/>
          </p:nvSpPr>
          <p:spPr bwMode="auto">
            <a:xfrm>
              <a:off x="2199" y="193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187" name="Rectangle 16"/>
            <p:cNvSpPr>
              <a:spLocks noChangeArrowheads="1"/>
            </p:cNvSpPr>
            <p:nvPr/>
          </p:nvSpPr>
          <p:spPr bwMode="auto">
            <a:xfrm>
              <a:off x="2380" y="193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88" name="Rectangle 17"/>
            <p:cNvSpPr>
              <a:spLocks noChangeArrowheads="1"/>
            </p:cNvSpPr>
            <p:nvPr/>
          </p:nvSpPr>
          <p:spPr bwMode="auto">
            <a:xfrm>
              <a:off x="2744" y="193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189" name="Rectangle 18"/>
            <p:cNvSpPr>
              <a:spLocks noChangeArrowheads="1"/>
            </p:cNvSpPr>
            <p:nvPr/>
          </p:nvSpPr>
          <p:spPr bwMode="auto">
            <a:xfrm>
              <a:off x="2925" y="193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90" name="Rectangle 19"/>
            <p:cNvSpPr>
              <a:spLocks noChangeArrowheads="1"/>
            </p:cNvSpPr>
            <p:nvPr/>
          </p:nvSpPr>
          <p:spPr bwMode="auto">
            <a:xfrm>
              <a:off x="3288" y="193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191" name="Rectangle 20"/>
            <p:cNvSpPr>
              <a:spLocks noChangeArrowheads="1"/>
            </p:cNvSpPr>
            <p:nvPr/>
          </p:nvSpPr>
          <p:spPr bwMode="auto">
            <a:xfrm>
              <a:off x="3469" y="193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92" name="Rectangle 21"/>
            <p:cNvSpPr>
              <a:spLocks noChangeArrowheads="1"/>
            </p:cNvSpPr>
            <p:nvPr/>
          </p:nvSpPr>
          <p:spPr bwMode="auto">
            <a:xfrm>
              <a:off x="1655" y="2115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93" name="Rectangle 22"/>
            <p:cNvSpPr>
              <a:spLocks noChangeArrowheads="1"/>
            </p:cNvSpPr>
            <p:nvPr/>
          </p:nvSpPr>
          <p:spPr bwMode="auto">
            <a:xfrm>
              <a:off x="1836" y="2115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94" name="Rectangle 23"/>
            <p:cNvSpPr>
              <a:spLocks noChangeArrowheads="1"/>
            </p:cNvSpPr>
            <p:nvPr/>
          </p:nvSpPr>
          <p:spPr bwMode="auto">
            <a:xfrm>
              <a:off x="2199" y="2115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195" name="Rectangle 24"/>
            <p:cNvSpPr>
              <a:spLocks noChangeArrowheads="1"/>
            </p:cNvSpPr>
            <p:nvPr/>
          </p:nvSpPr>
          <p:spPr bwMode="auto">
            <a:xfrm>
              <a:off x="2380" y="2115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96" name="Rectangle 25"/>
            <p:cNvSpPr>
              <a:spLocks noChangeArrowheads="1"/>
            </p:cNvSpPr>
            <p:nvPr/>
          </p:nvSpPr>
          <p:spPr bwMode="auto">
            <a:xfrm>
              <a:off x="1655" y="229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97" name="Rectangle 26"/>
            <p:cNvSpPr>
              <a:spLocks noChangeArrowheads="1"/>
            </p:cNvSpPr>
            <p:nvPr/>
          </p:nvSpPr>
          <p:spPr bwMode="auto">
            <a:xfrm>
              <a:off x="1836" y="229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198" name="Rectangle 27"/>
            <p:cNvSpPr>
              <a:spLocks noChangeArrowheads="1"/>
            </p:cNvSpPr>
            <p:nvPr/>
          </p:nvSpPr>
          <p:spPr bwMode="auto">
            <a:xfrm>
              <a:off x="2199" y="229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199" name="Rectangle 28"/>
            <p:cNvSpPr>
              <a:spLocks noChangeArrowheads="1"/>
            </p:cNvSpPr>
            <p:nvPr/>
          </p:nvSpPr>
          <p:spPr bwMode="auto">
            <a:xfrm>
              <a:off x="2380" y="229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200" name="Rectangle 29"/>
            <p:cNvSpPr>
              <a:spLocks noChangeArrowheads="1"/>
            </p:cNvSpPr>
            <p:nvPr/>
          </p:nvSpPr>
          <p:spPr bwMode="auto">
            <a:xfrm>
              <a:off x="2744" y="229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01" name="Rectangle 30"/>
            <p:cNvSpPr>
              <a:spLocks noChangeArrowheads="1"/>
            </p:cNvSpPr>
            <p:nvPr/>
          </p:nvSpPr>
          <p:spPr bwMode="auto">
            <a:xfrm>
              <a:off x="2925" y="229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202" name="Rectangle 31"/>
            <p:cNvSpPr>
              <a:spLocks noChangeArrowheads="1"/>
            </p:cNvSpPr>
            <p:nvPr/>
          </p:nvSpPr>
          <p:spPr bwMode="auto">
            <a:xfrm>
              <a:off x="1655" y="2478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03" name="Rectangle 32"/>
            <p:cNvSpPr>
              <a:spLocks noChangeArrowheads="1"/>
            </p:cNvSpPr>
            <p:nvPr/>
          </p:nvSpPr>
          <p:spPr bwMode="auto">
            <a:xfrm>
              <a:off x="1836" y="2478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204" name="Rectangle 33"/>
            <p:cNvSpPr>
              <a:spLocks noChangeArrowheads="1"/>
            </p:cNvSpPr>
            <p:nvPr/>
          </p:nvSpPr>
          <p:spPr bwMode="auto">
            <a:xfrm>
              <a:off x="2199" y="2478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05" name="Rectangle 34"/>
            <p:cNvSpPr>
              <a:spLocks noChangeArrowheads="1"/>
            </p:cNvSpPr>
            <p:nvPr/>
          </p:nvSpPr>
          <p:spPr bwMode="auto">
            <a:xfrm>
              <a:off x="2380" y="2478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206" name="Rectangle 35"/>
            <p:cNvSpPr>
              <a:spLocks noChangeArrowheads="1"/>
            </p:cNvSpPr>
            <p:nvPr/>
          </p:nvSpPr>
          <p:spPr bwMode="auto">
            <a:xfrm>
              <a:off x="2744" y="2478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07" name="Rectangle 36"/>
            <p:cNvSpPr>
              <a:spLocks noChangeArrowheads="1"/>
            </p:cNvSpPr>
            <p:nvPr/>
          </p:nvSpPr>
          <p:spPr bwMode="auto">
            <a:xfrm>
              <a:off x="2925" y="2478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208" name="Text Box 37"/>
            <p:cNvSpPr txBox="1">
              <a:spLocks noChangeArrowheads="1"/>
            </p:cNvSpPr>
            <p:nvPr/>
          </p:nvSpPr>
          <p:spPr bwMode="auto">
            <a:xfrm>
              <a:off x="1111" y="1797"/>
              <a:ext cx="227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09" name="Text Box 38"/>
            <p:cNvSpPr txBox="1">
              <a:spLocks noChangeArrowheads="1"/>
            </p:cNvSpPr>
            <p:nvPr/>
          </p:nvSpPr>
          <p:spPr bwMode="auto">
            <a:xfrm>
              <a:off x="1111" y="1978"/>
              <a:ext cx="227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10" name="Text Box 39"/>
            <p:cNvSpPr txBox="1">
              <a:spLocks noChangeArrowheads="1"/>
            </p:cNvSpPr>
            <p:nvPr/>
          </p:nvSpPr>
          <p:spPr bwMode="auto">
            <a:xfrm>
              <a:off x="1111" y="2160"/>
              <a:ext cx="227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11" name="Text Box 40"/>
            <p:cNvSpPr txBox="1">
              <a:spLocks noChangeArrowheads="1"/>
            </p:cNvSpPr>
            <p:nvPr/>
          </p:nvSpPr>
          <p:spPr bwMode="auto">
            <a:xfrm>
              <a:off x="1111" y="2341"/>
              <a:ext cx="227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12" name="Text Box 41"/>
            <p:cNvSpPr txBox="1">
              <a:spLocks noChangeArrowheads="1"/>
            </p:cNvSpPr>
            <p:nvPr/>
          </p:nvSpPr>
          <p:spPr bwMode="auto">
            <a:xfrm>
              <a:off x="1111" y="2523"/>
              <a:ext cx="227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13" name="Line 42"/>
            <p:cNvSpPr>
              <a:spLocks noChangeShapeType="1"/>
            </p:cNvSpPr>
            <p:nvPr/>
          </p:nvSpPr>
          <p:spPr bwMode="auto">
            <a:xfrm>
              <a:off x="1383" y="1798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4" name="Line 43"/>
            <p:cNvSpPr>
              <a:spLocks noChangeShapeType="1"/>
            </p:cNvSpPr>
            <p:nvPr/>
          </p:nvSpPr>
          <p:spPr bwMode="auto">
            <a:xfrm>
              <a:off x="1928" y="1798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5" name="Line 44"/>
            <p:cNvSpPr>
              <a:spLocks noChangeShapeType="1"/>
            </p:cNvSpPr>
            <p:nvPr/>
          </p:nvSpPr>
          <p:spPr bwMode="auto">
            <a:xfrm>
              <a:off x="1383" y="19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6" name="Line 45"/>
            <p:cNvSpPr>
              <a:spLocks noChangeShapeType="1"/>
            </p:cNvSpPr>
            <p:nvPr/>
          </p:nvSpPr>
          <p:spPr bwMode="auto">
            <a:xfrm>
              <a:off x="1928" y="19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7" name="Line 46"/>
            <p:cNvSpPr>
              <a:spLocks noChangeShapeType="1"/>
            </p:cNvSpPr>
            <p:nvPr/>
          </p:nvSpPr>
          <p:spPr bwMode="auto">
            <a:xfrm>
              <a:off x="1383" y="216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8" name="Line 47"/>
            <p:cNvSpPr>
              <a:spLocks noChangeShapeType="1"/>
            </p:cNvSpPr>
            <p:nvPr/>
          </p:nvSpPr>
          <p:spPr bwMode="auto">
            <a:xfrm>
              <a:off x="1383" y="2342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9" name="Line 48"/>
            <p:cNvSpPr>
              <a:spLocks noChangeShapeType="1"/>
            </p:cNvSpPr>
            <p:nvPr/>
          </p:nvSpPr>
          <p:spPr bwMode="auto">
            <a:xfrm>
              <a:off x="1383" y="252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0" name="Line 49"/>
            <p:cNvSpPr>
              <a:spLocks noChangeShapeType="1"/>
            </p:cNvSpPr>
            <p:nvPr/>
          </p:nvSpPr>
          <p:spPr bwMode="auto">
            <a:xfrm>
              <a:off x="1928" y="216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1" name="Line 50"/>
            <p:cNvSpPr>
              <a:spLocks noChangeShapeType="1"/>
            </p:cNvSpPr>
            <p:nvPr/>
          </p:nvSpPr>
          <p:spPr bwMode="auto">
            <a:xfrm>
              <a:off x="1928" y="2342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2" name="Line 51"/>
            <p:cNvSpPr>
              <a:spLocks noChangeShapeType="1"/>
            </p:cNvSpPr>
            <p:nvPr/>
          </p:nvSpPr>
          <p:spPr bwMode="auto">
            <a:xfrm>
              <a:off x="1928" y="252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3" name="Line 52"/>
            <p:cNvSpPr>
              <a:spLocks noChangeShapeType="1"/>
            </p:cNvSpPr>
            <p:nvPr/>
          </p:nvSpPr>
          <p:spPr bwMode="auto">
            <a:xfrm>
              <a:off x="2472" y="19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4" name="Line 53"/>
            <p:cNvSpPr>
              <a:spLocks noChangeShapeType="1"/>
            </p:cNvSpPr>
            <p:nvPr/>
          </p:nvSpPr>
          <p:spPr bwMode="auto">
            <a:xfrm>
              <a:off x="2472" y="2342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5" name="Line 54"/>
            <p:cNvSpPr>
              <a:spLocks noChangeShapeType="1"/>
            </p:cNvSpPr>
            <p:nvPr/>
          </p:nvSpPr>
          <p:spPr bwMode="auto">
            <a:xfrm>
              <a:off x="2472" y="252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6" name="Line 55"/>
            <p:cNvSpPr>
              <a:spLocks noChangeShapeType="1"/>
            </p:cNvSpPr>
            <p:nvPr/>
          </p:nvSpPr>
          <p:spPr bwMode="auto">
            <a:xfrm>
              <a:off x="3016" y="19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7" name="Line 56"/>
            <p:cNvSpPr>
              <a:spLocks noChangeShapeType="1"/>
            </p:cNvSpPr>
            <p:nvPr/>
          </p:nvSpPr>
          <p:spPr bwMode="auto">
            <a:xfrm flipH="1">
              <a:off x="2427" y="1752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8" name="Line 57"/>
            <p:cNvSpPr>
              <a:spLocks noChangeShapeType="1"/>
            </p:cNvSpPr>
            <p:nvPr/>
          </p:nvSpPr>
          <p:spPr bwMode="auto">
            <a:xfrm flipH="1">
              <a:off x="2427" y="2115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9" name="Line 58"/>
            <p:cNvSpPr>
              <a:spLocks noChangeShapeType="1"/>
            </p:cNvSpPr>
            <p:nvPr/>
          </p:nvSpPr>
          <p:spPr bwMode="auto">
            <a:xfrm flipH="1">
              <a:off x="2971" y="2297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30" name="Line 59"/>
            <p:cNvSpPr>
              <a:spLocks noChangeShapeType="1"/>
            </p:cNvSpPr>
            <p:nvPr/>
          </p:nvSpPr>
          <p:spPr bwMode="auto">
            <a:xfrm flipH="1">
              <a:off x="2971" y="2478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31" name="Line 60"/>
            <p:cNvSpPr>
              <a:spLocks noChangeShapeType="1"/>
            </p:cNvSpPr>
            <p:nvPr/>
          </p:nvSpPr>
          <p:spPr bwMode="auto">
            <a:xfrm flipH="1">
              <a:off x="3515" y="1934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" name="Oval 4"/>
          <p:cNvSpPr>
            <a:spLocks noChangeArrowheads="1"/>
          </p:cNvSpPr>
          <p:nvPr/>
        </p:nvSpPr>
        <p:spPr bwMode="auto">
          <a:xfrm>
            <a:off x="870060" y="3533593"/>
            <a:ext cx="287337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870060" y="5189356"/>
            <a:ext cx="287337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66" name="Oval 6"/>
          <p:cNvSpPr>
            <a:spLocks noChangeArrowheads="1"/>
          </p:cNvSpPr>
          <p:nvPr/>
        </p:nvSpPr>
        <p:spPr bwMode="auto">
          <a:xfrm>
            <a:off x="2598847" y="3533593"/>
            <a:ext cx="287338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7" name="Oval 7"/>
          <p:cNvSpPr>
            <a:spLocks noChangeArrowheads="1"/>
          </p:cNvSpPr>
          <p:nvPr/>
        </p:nvSpPr>
        <p:spPr bwMode="auto">
          <a:xfrm>
            <a:off x="2598847" y="5189356"/>
            <a:ext cx="287338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68" name="Oval 8"/>
          <p:cNvSpPr>
            <a:spLocks noChangeArrowheads="1"/>
          </p:cNvSpPr>
          <p:nvPr/>
        </p:nvSpPr>
        <p:spPr bwMode="auto">
          <a:xfrm>
            <a:off x="3606910" y="4468631"/>
            <a:ext cx="287337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69" name="AutoShape 73"/>
          <p:cNvCxnSpPr>
            <a:cxnSpLocks noChangeShapeType="1"/>
            <a:stCxn id="64" idx="4"/>
            <a:endCxn id="65" idx="0"/>
          </p:cNvCxnSpPr>
          <p:nvPr/>
        </p:nvCxnSpPr>
        <p:spPr bwMode="auto">
          <a:xfrm>
            <a:off x="1014522" y="3820931"/>
            <a:ext cx="0" cy="1368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74"/>
          <p:cNvCxnSpPr>
            <a:cxnSpLocks noChangeShapeType="1"/>
            <a:stCxn id="64" idx="6"/>
            <a:endCxn id="66" idx="2"/>
          </p:cNvCxnSpPr>
          <p:nvPr/>
        </p:nvCxnSpPr>
        <p:spPr bwMode="auto">
          <a:xfrm>
            <a:off x="1157397" y="3678056"/>
            <a:ext cx="14414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75"/>
          <p:cNvCxnSpPr>
            <a:cxnSpLocks noChangeShapeType="1"/>
            <a:stCxn id="66" idx="4"/>
            <a:endCxn id="67" idx="0"/>
          </p:cNvCxnSpPr>
          <p:nvPr/>
        </p:nvCxnSpPr>
        <p:spPr bwMode="auto">
          <a:xfrm>
            <a:off x="2743310" y="3820931"/>
            <a:ext cx="0" cy="1368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AutoShape 76"/>
          <p:cNvCxnSpPr>
            <a:cxnSpLocks noChangeShapeType="1"/>
            <a:stCxn id="65" idx="6"/>
            <a:endCxn id="67" idx="2"/>
          </p:cNvCxnSpPr>
          <p:nvPr/>
        </p:nvCxnSpPr>
        <p:spPr bwMode="auto">
          <a:xfrm>
            <a:off x="1157397" y="5333818"/>
            <a:ext cx="14414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AutoShape 77"/>
          <p:cNvCxnSpPr>
            <a:cxnSpLocks noChangeShapeType="1"/>
            <a:stCxn id="66" idx="3"/>
            <a:endCxn id="65" idx="7"/>
          </p:cNvCxnSpPr>
          <p:nvPr/>
        </p:nvCxnSpPr>
        <p:spPr bwMode="auto">
          <a:xfrm flipH="1">
            <a:off x="1114535" y="3778068"/>
            <a:ext cx="1527175" cy="1454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AutoShape 78"/>
          <p:cNvCxnSpPr>
            <a:cxnSpLocks noChangeShapeType="1"/>
            <a:stCxn id="66" idx="5"/>
            <a:endCxn id="68" idx="1"/>
          </p:cNvCxnSpPr>
          <p:nvPr/>
        </p:nvCxnSpPr>
        <p:spPr bwMode="auto">
          <a:xfrm>
            <a:off x="2843322" y="3778068"/>
            <a:ext cx="806450" cy="733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79"/>
          <p:cNvCxnSpPr>
            <a:cxnSpLocks noChangeShapeType="1"/>
            <a:stCxn id="67" idx="7"/>
            <a:endCxn id="68" idx="3"/>
          </p:cNvCxnSpPr>
          <p:nvPr/>
        </p:nvCxnSpPr>
        <p:spPr bwMode="auto">
          <a:xfrm flipV="1">
            <a:off x="2843322" y="4713106"/>
            <a:ext cx="806450" cy="519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en-GB" altLang="zh-CN" sz="2800" dirty="0"/>
              <a:t>Kruskal</a:t>
            </a:r>
            <a:r>
              <a:rPr lang="zh-CN" altLang="en-GB" sz="2800" dirty="0"/>
              <a:t>方法：</a:t>
            </a:r>
          </a:p>
          <a:p>
            <a:pPr lvl="1" eaLnBrk="1" hangingPunct="1"/>
            <a:r>
              <a:rPr lang="zh-CN" altLang="en-GB" sz="2400" dirty="0"/>
              <a:t>每次选择两个端点不在同一连通分量的边加入</a:t>
            </a:r>
          </a:p>
          <a:p>
            <a:pPr lvl="1" eaLnBrk="1" hangingPunct="1"/>
            <a:r>
              <a:rPr lang="zh-CN" altLang="en-GB" sz="2400" dirty="0"/>
              <a:t>时间复杂度</a:t>
            </a:r>
            <a:r>
              <a:rPr lang="en-GB" altLang="zh-CN" sz="2400" dirty="0"/>
              <a:t>O(</a:t>
            </a:r>
            <a:r>
              <a:rPr lang="en-GB" altLang="zh-CN" sz="2400" dirty="0" err="1"/>
              <a:t>ElogE</a:t>
            </a:r>
            <a:r>
              <a:rPr lang="en-GB" altLang="zh-CN" sz="2400" dirty="0"/>
              <a:t>)</a:t>
            </a:r>
          </a:p>
          <a:p>
            <a:pPr eaLnBrk="1" hangingPunct="1"/>
            <a:endParaRPr lang="en-US" altLang="zh-CN" sz="2800" dirty="0"/>
          </a:p>
        </p:txBody>
      </p:sp>
      <p:graphicFrame>
        <p:nvGraphicFramePr>
          <p:cNvPr id="10242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10242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4AD4304-3184-4978-A2F0-C487F2651F6A}" type="slidenum">
              <a:rPr lang="en-US" altLang="zh-CN">
                <a:latin typeface="Arial Black" panose="020B0A04020102020204" pitchFamily="34" charset="0"/>
              </a:rPr>
              <a:pPr eaLnBrk="1" hangingPunct="1"/>
              <a:t>70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772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en-GB" altLang="zh-CN" sz="2800"/>
              <a:t>Kruskal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每次选择两个端点不在同一连通分量的边加入</a:t>
            </a:r>
            <a:endParaRPr lang="zh-CN" altLang="en-US" sz="240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GB" sz="2800"/>
          </a:p>
        </p:txBody>
      </p:sp>
      <p:graphicFrame>
        <p:nvGraphicFramePr>
          <p:cNvPr id="11266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11266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34812BB-8E35-4CA7-921B-D2161369146F}" type="slidenum">
              <a:rPr lang="en-US" altLang="zh-CN">
                <a:latin typeface="Arial Black" panose="020B0A04020102020204" pitchFamily="34" charset="0"/>
              </a:rPr>
              <a:pPr eaLnBrk="1" hangingPunct="1"/>
              <a:t>71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10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en-GB" altLang="zh-CN" sz="2800"/>
              <a:t>Kruskal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每次选择两个端点不在同一连通分量的边加入</a:t>
            </a:r>
            <a:endParaRPr lang="zh-CN" altLang="en-US" sz="2400"/>
          </a:p>
        </p:txBody>
      </p:sp>
      <p:graphicFrame>
        <p:nvGraphicFramePr>
          <p:cNvPr id="12290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1229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470DE65-B702-4121-8073-1C9540246416}" type="slidenum">
              <a:rPr lang="en-US" altLang="zh-CN">
                <a:latin typeface="Arial Black" panose="020B0A04020102020204" pitchFamily="34" charset="0"/>
              </a:rPr>
              <a:pPr eaLnBrk="1" hangingPunct="1"/>
              <a:t>72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7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en-GB" altLang="zh-CN" sz="2800"/>
              <a:t>Kruskal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每次选择两个端点不在同一连通分量的边加入</a:t>
            </a:r>
            <a:endParaRPr lang="zh-CN" altLang="en-US" sz="2400"/>
          </a:p>
          <a:p>
            <a:pPr eaLnBrk="1" hangingPunct="1"/>
            <a:endParaRPr lang="zh-CN" altLang="en-GB" sz="280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GB" sz="2800"/>
          </a:p>
        </p:txBody>
      </p:sp>
      <p:graphicFrame>
        <p:nvGraphicFramePr>
          <p:cNvPr id="13314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4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13314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5E23EF2-E13C-436A-8FF9-3C1F12F99A4B}" type="slidenum">
              <a:rPr lang="en-US" altLang="zh-CN">
                <a:latin typeface="Arial Black" panose="020B0A04020102020204" pitchFamily="34" charset="0"/>
              </a:rPr>
              <a:pPr eaLnBrk="1" hangingPunct="1"/>
              <a:t>73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01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en-GB" altLang="zh-CN" sz="2800"/>
              <a:t>Kruskal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每次选择两个端点不在同一连通分量的边加入</a:t>
            </a:r>
            <a:endParaRPr lang="zh-CN" altLang="en-US" sz="2400"/>
          </a:p>
        </p:txBody>
      </p:sp>
      <p:graphicFrame>
        <p:nvGraphicFramePr>
          <p:cNvPr id="14338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8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14338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57F62EA-CBA2-4AB5-AA39-C508B6542956}" type="slidenum">
              <a:rPr lang="en-US" altLang="zh-CN">
                <a:latin typeface="Arial Black" panose="020B0A04020102020204" pitchFamily="34" charset="0"/>
              </a:rPr>
              <a:pPr eaLnBrk="1" hangingPunct="1"/>
              <a:t>74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19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en-GB" altLang="zh-CN" sz="2800"/>
              <a:t>Kruskal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每次选择两个端点不在同一连通分量的边加入</a:t>
            </a:r>
            <a:endParaRPr lang="zh-CN" altLang="en-US" sz="2400"/>
          </a:p>
        </p:txBody>
      </p:sp>
      <p:graphicFrame>
        <p:nvGraphicFramePr>
          <p:cNvPr id="1536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2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15362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814524-345C-4DBF-B5A9-C3FA7026AEEB}" type="slidenum">
              <a:rPr lang="en-US" altLang="zh-CN">
                <a:latin typeface="Arial Black" panose="020B0A04020102020204" pitchFamily="34" charset="0"/>
              </a:rPr>
              <a:pPr eaLnBrk="1" hangingPunct="1"/>
              <a:t>75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27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最小生成树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267200" cy="3886200"/>
          </a:xfrm>
        </p:spPr>
        <p:txBody>
          <a:bodyPr/>
          <a:lstStyle/>
          <a:p>
            <a:pPr eaLnBrk="1" hangingPunct="1"/>
            <a:r>
              <a:rPr lang="en-GB" altLang="zh-CN" sz="2800"/>
              <a:t>Kruskal</a:t>
            </a:r>
            <a:r>
              <a:rPr lang="zh-CN" altLang="en-GB" sz="2800"/>
              <a:t>方法：</a:t>
            </a:r>
          </a:p>
          <a:p>
            <a:pPr lvl="1" eaLnBrk="1" hangingPunct="1"/>
            <a:r>
              <a:rPr lang="zh-CN" altLang="en-GB" sz="2400"/>
              <a:t>每次选择两个端点不在同一连通分量的边加入</a:t>
            </a:r>
            <a:endParaRPr lang="zh-CN" altLang="en-US" sz="2400"/>
          </a:p>
        </p:txBody>
      </p:sp>
      <p:graphicFrame>
        <p:nvGraphicFramePr>
          <p:cNvPr id="16386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8200" y="2543175"/>
          <a:ext cx="403860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6" name="Visio" r:id="rId3" imgW="6428842" imgH="4394911" progId="Visio.Drawing.11">
                  <p:embed/>
                </p:oleObj>
              </mc:Choice>
              <mc:Fallback>
                <p:oleObj name="Visio" r:id="rId3" imgW="6428842" imgH="4394911" progId="Visio.Drawing.11">
                  <p:embed/>
                  <p:pic>
                    <p:nvPicPr>
                      <p:cNvPr id="1638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43175"/>
                        <a:ext cx="4038600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0A3E4B4-1B84-4AD0-939A-3986E209104C}" type="slidenum">
              <a:rPr lang="en-US" altLang="zh-CN">
                <a:latin typeface="Arial Black" panose="020B0A04020102020204" pitchFamily="34" charset="0"/>
              </a:rPr>
              <a:pPr eaLnBrk="1" hangingPunct="1"/>
              <a:t>76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132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3600" dirty="0"/>
              <a:t>Kruskal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59759"/>
          </a:xfrm>
        </p:spPr>
        <p:txBody>
          <a:bodyPr>
            <a:normAutofit/>
          </a:bodyPr>
          <a:lstStyle/>
          <a:p>
            <a:r>
              <a:rPr lang="zh-CN" altLang="en-US" dirty="0"/>
              <a:t>在所有连接森林中两棵不同树的边里面，找到权重最小的加入最小生成树。</a:t>
            </a:r>
            <a:r>
              <a:rPr lang="en-US" altLang="zh-CN" dirty="0"/>
              <a:t>Kruskal</a:t>
            </a:r>
            <a:r>
              <a:rPr lang="zh-CN" altLang="en-US" dirty="0"/>
              <a:t>算法属于贪心算法。</a:t>
            </a:r>
          </a:p>
          <a:p>
            <a:endParaRPr lang="zh-CN" altLang="en-US" dirty="0"/>
          </a:p>
          <a:p>
            <a:r>
              <a:rPr lang="en-US" altLang="zh-CN" dirty="0"/>
              <a:t>FIND-SET(u)</a:t>
            </a:r>
            <a:r>
              <a:rPr lang="zh-CN" altLang="en-US" dirty="0"/>
              <a:t>用来返回包含</a:t>
            </a:r>
            <a:r>
              <a:rPr lang="en-US" altLang="zh-CN" dirty="0"/>
              <a:t>u</a:t>
            </a:r>
            <a:r>
              <a:rPr lang="zh-CN" altLang="en-US" dirty="0"/>
              <a:t>的集合的代表元素，</a:t>
            </a:r>
            <a:r>
              <a:rPr lang="en-US" altLang="zh-CN" dirty="0"/>
              <a:t>UNION</a:t>
            </a:r>
            <a:r>
              <a:rPr lang="zh-CN" altLang="en-US" dirty="0"/>
              <a:t>过程对两棵树进行合并，判断</a:t>
            </a:r>
            <a:r>
              <a:rPr lang="en-US" altLang="zh-CN" dirty="0"/>
              <a:t>FIND-SET(u)==FIND-SET(v)</a:t>
            </a:r>
            <a:r>
              <a:rPr lang="zh-CN" altLang="en-US" dirty="0"/>
              <a:t>可知两点是否在同一集合。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89040"/>
            <a:ext cx="62958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85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并查集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维护</a:t>
            </a:r>
            <a:r>
              <a:rPr lang="en-US" altLang="zh-CN" dirty="0"/>
              <a:t>k</a:t>
            </a:r>
            <a:r>
              <a:rPr lang="zh-CN" altLang="en-US" dirty="0"/>
              <a:t>个不相交的集合</a:t>
            </a:r>
            <a:r>
              <a:rPr lang="en-US" altLang="zh-CN" dirty="0"/>
              <a:t>{S</a:t>
            </a:r>
            <a:r>
              <a:rPr lang="en-US" altLang="zh-CN" baseline="-25000" dirty="0"/>
              <a:t>1</a:t>
            </a:r>
            <a:r>
              <a:rPr lang="en-US" altLang="zh-CN" dirty="0"/>
              <a:t>, S</a:t>
            </a:r>
            <a:r>
              <a:rPr lang="en-US" altLang="zh-CN" baseline="-25000" dirty="0"/>
              <a:t>2</a:t>
            </a:r>
            <a:r>
              <a:rPr lang="en-US" altLang="zh-CN" dirty="0"/>
              <a:t>, …, 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k</a:t>
            </a:r>
            <a:r>
              <a:rPr lang="en-US" altLang="zh-CN" dirty="0"/>
              <a:t>}</a:t>
            </a:r>
            <a:r>
              <a:rPr lang="zh-CN" altLang="en-US" dirty="0"/>
              <a:t>，每个集合用它的一个元素来代表</a:t>
            </a:r>
            <a:r>
              <a:rPr lang="en-US" altLang="zh-CN" dirty="0"/>
              <a:t>(representative)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操作</a:t>
            </a:r>
            <a:endParaRPr lang="en-US" altLang="zh-CN" dirty="0"/>
          </a:p>
          <a:p>
            <a:r>
              <a:rPr lang="en-US" altLang="zh-CN" dirty="0"/>
              <a:t>MAKE-SET(x): </a:t>
            </a:r>
            <a:r>
              <a:rPr lang="zh-CN" altLang="en-US" dirty="0"/>
              <a:t>建立一个新的集合，其唯一元素为</a:t>
            </a:r>
            <a:r>
              <a:rPr lang="en-US" altLang="zh-CN" dirty="0"/>
              <a:t>x</a:t>
            </a:r>
          </a:p>
          <a:p>
            <a:r>
              <a:rPr lang="en-US" altLang="zh-CN" dirty="0"/>
              <a:t>UNION(x, y): </a:t>
            </a:r>
            <a:r>
              <a:rPr lang="zh-CN" altLang="en-US" dirty="0"/>
              <a:t>将包含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的两个集合合并为一个集合</a:t>
            </a:r>
            <a:endParaRPr lang="en-US" altLang="zh-CN" dirty="0"/>
          </a:p>
          <a:p>
            <a:r>
              <a:rPr lang="en-US" altLang="zh-CN" dirty="0"/>
              <a:t>FIND-SET(x): </a:t>
            </a:r>
            <a:r>
              <a:rPr lang="zh-CN" altLang="en-US" dirty="0"/>
              <a:t>返回包含</a:t>
            </a:r>
            <a:r>
              <a:rPr lang="en-US" altLang="zh-CN" dirty="0"/>
              <a:t>x</a:t>
            </a:r>
            <a:r>
              <a:rPr lang="zh-CN" altLang="en-US" dirty="0"/>
              <a:t>的唯一集合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940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3200" dirty="0"/>
              <a:t>Kruskal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59759"/>
          </a:xfrm>
        </p:spPr>
        <p:txBody>
          <a:bodyPr>
            <a:normAutofit/>
          </a:bodyPr>
          <a:lstStyle/>
          <a:p>
            <a:r>
              <a:rPr lang="zh-CN" altLang="en-US" dirty="0"/>
              <a:t>共有</a:t>
            </a:r>
            <a:r>
              <a:rPr lang="en-US" altLang="zh-CN" dirty="0"/>
              <a:t>O(E)</a:t>
            </a:r>
            <a:r>
              <a:rPr lang="zh-CN" altLang="en-US" dirty="0"/>
              <a:t>个</a:t>
            </a:r>
            <a:r>
              <a:rPr lang="en-US" altLang="zh-CN" dirty="0"/>
              <a:t>FIND-SET</a:t>
            </a:r>
            <a:r>
              <a:rPr lang="zh-CN" altLang="en-US" dirty="0"/>
              <a:t>和</a:t>
            </a:r>
            <a:r>
              <a:rPr lang="en-US" altLang="zh-CN" dirty="0"/>
              <a:t>UNION</a:t>
            </a:r>
            <a:r>
              <a:rPr lang="zh-CN" altLang="en-US" dirty="0"/>
              <a:t>操作，</a:t>
            </a:r>
            <a:r>
              <a:rPr lang="en-US" altLang="zh-CN" dirty="0"/>
              <a:t>|V|</a:t>
            </a:r>
            <a:r>
              <a:rPr lang="zh-CN" altLang="en-US" dirty="0"/>
              <a:t>个</a:t>
            </a:r>
            <a:r>
              <a:rPr lang="en-US" altLang="zh-CN" dirty="0"/>
              <a:t>MAKE-SET</a:t>
            </a:r>
            <a:r>
              <a:rPr lang="zh-CN" altLang="en-US" dirty="0"/>
              <a:t>操作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总运行时间为 </a:t>
            </a:r>
            <a:r>
              <a:rPr lang="en-US" altLang="zh-CN" dirty="0"/>
              <a:t>O(|E| </a:t>
            </a:r>
            <a:r>
              <a:rPr lang="en-US" altLang="zh-CN" dirty="0" err="1"/>
              <a:t>lg|V</a:t>
            </a:r>
            <a:r>
              <a:rPr lang="en-US" altLang="zh-CN" dirty="0"/>
              <a:t>| + |V| </a:t>
            </a:r>
            <a:r>
              <a:rPr lang="en-US" altLang="zh-CN" dirty="0" err="1"/>
              <a:t>lg|V</a:t>
            </a:r>
            <a:r>
              <a:rPr lang="en-US" altLang="zh-CN" dirty="0"/>
              <a:t>|) = O(|E| </a:t>
            </a:r>
            <a:r>
              <a:rPr lang="en-US" altLang="zh-CN" dirty="0" err="1"/>
              <a:t>lg|E</a:t>
            </a:r>
            <a:r>
              <a:rPr lang="en-US" altLang="zh-CN" dirty="0"/>
              <a:t>|)</a:t>
            </a:r>
            <a:r>
              <a:rPr lang="zh-CN" altLang="en-US" dirty="0"/>
              <a:t>（对于连通图：</a:t>
            </a:r>
            <a:r>
              <a:rPr lang="en-US" altLang="zh-CN" dirty="0"/>
              <a:t>|E|≥|V|−1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注意到 </a:t>
            </a:r>
            <a:r>
              <a:rPr lang="en-US" altLang="zh-CN" dirty="0"/>
              <a:t>|E|&lt;|V|</a:t>
            </a:r>
            <a:r>
              <a:rPr lang="en-US" altLang="zh-CN" baseline="30000" dirty="0"/>
              <a:t>2</a:t>
            </a:r>
            <a:r>
              <a:rPr lang="zh-CN" altLang="en-US" dirty="0"/>
              <a:t>，运行时间为</a:t>
            </a:r>
            <a:r>
              <a:rPr lang="en-US" altLang="zh-CN" dirty="0"/>
              <a:t>O(|E| </a:t>
            </a:r>
            <a:r>
              <a:rPr lang="en-US" altLang="zh-CN" dirty="0" err="1"/>
              <a:t>lg|V</a:t>
            </a:r>
            <a:r>
              <a:rPr lang="en-US" altLang="zh-CN" dirty="0"/>
              <a:t>|)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6616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图的表示：有向图的邻接链表</a:t>
            </a:r>
            <a:endParaRPr lang="en-US" altLang="zh-TW" b="1" dirty="0"/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图可</a:t>
            </a:r>
            <a:r>
              <a:rPr lang="zh-TW" altLang="en-US" dirty="0"/>
              <a:t>由</a:t>
            </a:r>
            <a:r>
              <a:rPr lang="zh-CN" altLang="en-US" dirty="0"/>
              <a:t>邻接链表</a:t>
            </a:r>
            <a:r>
              <a:rPr lang="zh-TW" altLang="en-US" dirty="0"/>
              <a:t>表示，将每个点所指向的点集合存在</a:t>
            </a:r>
            <a:r>
              <a:rPr lang="zh-CN" altLang="en-US" dirty="0"/>
              <a:t>链表</a:t>
            </a:r>
            <a:r>
              <a:rPr lang="zh-TW" altLang="en-US" dirty="0"/>
              <a:t>中。</a:t>
            </a:r>
          </a:p>
          <a:p>
            <a:pPr eaLnBrk="1" hangingPunct="1"/>
            <a:endParaRPr lang="en-US" altLang="zh-TW" dirty="0"/>
          </a:p>
        </p:txBody>
      </p:sp>
      <p:grpSp>
        <p:nvGrpSpPr>
          <p:cNvPr id="11270" name="Group 44"/>
          <p:cNvGrpSpPr>
            <a:grpSpLocks/>
          </p:cNvGrpSpPr>
          <p:nvPr/>
        </p:nvGrpSpPr>
        <p:grpSpPr bwMode="auto">
          <a:xfrm>
            <a:off x="5148064" y="3140968"/>
            <a:ext cx="3456062" cy="2151707"/>
            <a:chOff x="1519" y="2024"/>
            <a:chExt cx="1450" cy="908"/>
          </a:xfrm>
        </p:grpSpPr>
        <p:sp>
          <p:nvSpPr>
            <p:cNvPr id="11271" name="Rectangle 4"/>
            <p:cNvSpPr>
              <a:spLocks noChangeArrowheads="1"/>
            </p:cNvSpPr>
            <p:nvPr/>
          </p:nvSpPr>
          <p:spPr bwMode="auto">
            <a:xfrm>
              <a:off x="1701" y="2024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72" name="Rectangle 5"/>
            <p:cNvSpPr>
              <a:spLocks noChangeArrowheads="1"/>
            </p:cNvSpPr>
            <p:nvPr/>
          </p:nvSpPr>
          <p:spPr bwMode="auto">
            <a:xfrm>
              <a:off x="1701" y="2206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73" name="Rectangle 6"/>
            <p:cNvSpPr>
              <a:spLocks noChangeArrowheads="1"/>
            </p:cNvSpPr>
            <p:nvPr/>
          </p:nvSpPr>
          <p:spPr bwMode="auto">
            <a:xfrm>
              <a:off x="1701" y="2387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74" name="Rectangle 7"/>
            <p:cNvSpPr>
              <a:spLocks noChangeArrowheads="1"/>
            </p:cNvSpPr>
            <p:nvPr/>
          </p:nvSpPr>
          <p:spPr bwMode="auto">
            <a:xfrm>
              <a:off x="1701" y="2569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75" name="Rectangle 8"/>
            <p:cNvSpPr>
              <a:spLocks noChangeArrowheads="1"/>
            </p:cNvSpPr>
            <p:nvPr/>
          </p:nvSpPr>
          <p:spPr bwMode="auto">
            <a:xfrm>
              <a:off x="1701" y="2750"/>
              <a:ext cx="181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76" name="Rectangle 9"/>
            <p:cNvSpPr>
              <a:spLocks noChangeArrowheads="1"/>
            </p:cNvSpPr>
            <p:nvPr/>
          </p:nvSpPr>
          <p:spPr bwMode="auto">
            <a:xfrm>
              <a:off x="2063" y="202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277" name="Rectangle 10"/>
            <p:cNvSpPr>
              <a:spLocks noChangeArrowheads="1"/>
            </p:cNvSpPr>
            <p:nvPr/>
          </p:nvSpPr>
          <p:spPr bwMode="auto">
            <a:xfrm>
              <a:off x="2244" y="202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78" name="Rectangle 11"/>
            <p:cNvSpPr>
              <a:spLocks noChangeArrowheads="1"/>
            </p:cNvSpPr>
            <p:nvPr/>
          </p:nvSpPr>
          <p:spPr bwMode="auto">
            <a:xfrm>
              <a:off x="2607" y="202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1279" name="Rectangle 12"/>
            <p:cNvSpPr>
              <a:spLocks noChangeArrowheads="1"/>
            </p:cNvSpPr>
            <p:nvPr/>
          </p:nvSpPr>
          <p:spPr bwMode="auto">
            <a:xfrm>
              <a:off x="2788" y="2024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80" name="Rectangle 13"/>
            <p:cNvSpPr>
              <a:spLocks noChangeArrowheads="1"/>
            </p:cNvSpPr>
            <p:nvPr/>
          </p:nvSpPr>
          <p:spPr bwMode="auto">
            <a:xfrm>
              <a:off x="2063" y="2206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281" name="Rectangle 14"/>
            <p:cNvSpPr>
              <a:spLocks noChangeArrowheads="1"/>
            </p:cNvSpPr>
            <p:nvPr/>
          </p:nvSpPr>
          <p:spPr bwMode="auto">
            <a:xfrm>
              <a:off x="2244" y="2206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82" name="Rectangle 15"/>
            <p:cNvSpPr>
              <a:spLocks noChangeArrowheads="1"/>
            </p:cNvSpPr>
            <p:nvPr/>
          </p:nvSpPr>
          <p:spPr bwMode="auto">
            <a:xfrm>
              <a:off x="2607" y="2206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283" name="Rectangle 16"/>
            <p:cNvSpPr>
              <a:spLocks noChangeArrowheads="1"/>
            </p:cNvSpPr>
            <p:nvPr/>
          </p:nvSpPr>
          <p:spPr bwMode="auto">
            <a:xfrm>
              <a:off x="2788" y="2206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84" name="Rectangle 17"/>
            <p:cNvSpPr>
              <a:spLocks noChangeArrowheads="1"/>
            </p:cNvSpPr>
            <p:nvPr/>
          </p:nvSpPr>
          <p:spPr bwMode="auto">
            <a:xfrm>
              <a:off x="2063" y="238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285" name="Rectangle 18"/>
            <p:cNvSpPr>
              <a:spLocks noChangeArrowheads="1"/>
            </p:cNvSpPr>
            <p:nvPr/>
          </p:nvSpPr>
          <p:spPr bwMode="auto">
            <a:xfrm>
              <a:off x="2244" y="238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86" name="Rectangle 19"/>
            <p:cNvSpPr>
              <a:spLocks noChangeArrowheads="1"/>
            </p:cNvSpPr>
            <p:nvPr/>
          </p:nvSpPr>
          <p:spPr bwMode="auto">
            <a:xfrm>
              <a:off x="2607" y="238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287" name="Rectangle 20"/>
            <p:cNvSpPr>
              <a:spLocks noChangeArrowheads="1"/>
            </p:cNvSpPr>
            <p:nvPr/>
          </p:nvSpPr>
          <p:spPr bwMode="auto">
            <a:xfrm>
              <a:off x="2788" y="2387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88" name="Rectangle 21"/>
            <p:cNvSpPr>
              <a:spLocks noChangeArrowheads="1"/>
            </p:cNvSpPr>
            <p:nvPr/>
          </p:nvSpPr>
          <p:spPr bwMode="auto">
            <a:xfrm>
              <a:off x="2063" y="2569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89" name="Rectangle 22"/>
            <p:cNvSpPr>
              <a:spLocks noChangeArrowheads="1"/>
            </p:cNvSpPr>
            <p:nvPr/>
          </p:nvSpPr>
          <p:spPr bwMode="auto">
            <a:xfrm>
              <a:off x="2244" y="2569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90" name="Rectangle 23"/>
            <p:cNvSpPr>
              <a:spLocks noChangeArrowheads="1"/>
            </p:cNvSpPr>
            <p:nvPr/>
          </p:nvSpPr>
          <p:spPr bwMode="auto">
            <a:xfrm>
              <a:off x="2063" y="2750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zh-TW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291" name="Rectangle 24"/>
            <p:cNvSpPr>
              <a:spLocks noChangeArrowheads="1"/>
            </p:cNvSpPr>
            <p:nvPr/>
          </p:nvSpPr>
          <p:spPr bwMode="auto">
            <a:xfrm>
              <a:off x="2244" y="2750"/>
              <a:ext cx="181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11292" name="Text Box 25"/>
            <p:cNvSpPr txBox="1">
              <a:spLocks noChangeArrowheads="1"/>
            </p:cNvSpPr>
            <p:nvPr/>
          </p:nvSpPr>
          <p:spPr bwMode="auto">
            <a:xfrm>
              <a:off x="1519" y="2069"/>
              <a:ext cx="2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293" name="Text Box 26"/>
            <p:cNvSpPr txBox="1">
              <a:spLocks noChangeArrowheads="1"/>
            </p:cNvSpPr>
            <p:nvPr/>
          </p:nvSpPr>
          <p:spPr bwMode="auto">
            <a:xfrm>
              <a:off x="1519" y="2250"/>
              <a:ext cx="2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294" name="Text Box 27"/>
            <p:cNvSpPr txBox="1">
              <a:spLocks noChangeArrowheads="1"/>
            </p:cNvSpPr>
            <p:nvPr/>
          </p:nvSpPr>
          <p:spPr bwMode="auto">
            <a:xfrm>
              <a:off x="1519" y="2432"/>
              <a:ext cx="2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295" name="Text Box 28"/>
            <p:cNvSpPr txBox="1">
              <a:spLocks noChangeArrowheads="1"/>
            </p:cNvSpPr>
            <p:nvPr/>
          </p:nvSpPr>
          <p:spPr bwMode="auto">
            <a:xfrm>
              <a:off x="1519" y="2613"/>
              <a:ext cx="2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296" name="Text Box 29"/>
            <p:cNvSpPr txBox="1">
              <a:spLocks noChangeArrowheads="1"/>
            </p:cNvSpPr>
            <p:nvPr/>
          </p:nvSpPr>
          <p:spPr bwMode="auto">
            <a:xfrm>
              <a:off x="1519" y="2795"/>
              <a:ext cx="227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1297" name="Line 30"/>
            <p:cNvSpPr>
              <a:spLocks noChangeShapeType="1"/>
            </p:cNvSpPr>
            <p:nvPr/>
          </p:nvSpPr>
          <p:spPr bwMode="auto">
            <a:xfrm>
              <a:off x="1791" y="207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8" name="Line 31"/>
            <p:cNvSpPr>
              <a:spLocks noChangeShapeType="1"/>
            </p:cNvSpPr>
            <p:nvPr/>
          </p:nvSpPr>
          <p:spPr bwMode="auto">
            <a:xfrm>
              <a:off x="2336" y="207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9" name="Line 32"/>
            <p:cNvSpPr>
              <a:spLocks noChangeShapeType="1"/>
            </p:cNvSpPr>
            <p:nvPr/>
          </p:nvSpPr>
          <p:spPr bwMode="auto">
            <a:xfrm>
              <a:off x="1791" y="225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0" name="Line 33"/>
            <p:cNvSpPr>
              <a:spLocks noChangeShapeType="1"/>
            </p:cNvSpPr>
            <p:nvPr/>
          </p:nvSpPr>
          <p:spPr bwMode="auto">
            <a:xfrm>
              <a:off x="2336" y="225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Line 34"/>
            <p:cNvSpPr>
              <a:spLocks noChangeShapeType="1"/>
            </p:cNvSpPr>
            <p:nvPr/>
          </p:nvSpPr>
          <p:spPr bwMode="auto">
            <a:xfrm>
              <a:off x="1791" y="243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2" name="Line 35"/>
            <p:cNvSpPr>
              <a:spLocks noChangeShapeType="1"/>
            </p:cNvSpPr>
            <p:nvPr/>
          </p:nvSpPr>
          <p:spPr bwMode="auto">
            <a:xfrm>
              <a:off x="1791" y="261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Line 36"/>
            <p:cNvSpPr>
              <a:spLocks noChangeShapeType="1"/>
            </p:cNvSpPr>
            <p:nvPr/>
          </p:nvSpPr>
          <p:spPr bwMode="auto">
            <a:xfrm>
              <a:off x="1791" y="2795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Line 37"/>
            <p:cNvSpPr>
              <a:spLocks noChangeShapeType="1"/>
            </p:cNvSpPr>
            <p:nvPr/>
          </p:nvSpPr>
          <p:spPr bwMode="auto">
            <a:xfrm>
              <a:off x="2336" y="243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Line 38"/>
            <p:cNvSpPr>
              <a:spLocks noChangeShapeType="1"/>
            </p:cNvSpPr>
            <p:nvPr/>
          </p:nvSpPr>
          <p:spPr bwMode="auto">
            <a:xfrm flipH="1">
              <a:off x="2835" y="2024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39"/>
            <p:cNvSpPr>
              <a:spLocks noChangeShapeType="1"/>
            </p:cNvSpPr>
            <p:nvPr/>
          </p:nvSpPr>
          <p:spPr bwMode="auto">
            <a:xfrm flipH="1">
              <a:off x="2835" y="2387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Line 40"/>
            <p:cNvSpPr>
              <a:spLocks noChangeShapeType="1"/>
            </p:cNvSpPr>
            <p:nvPr/>
          </p:nvSpPr>
          <p:spPr bwMode="auto">
            <a:xfrm flipH="1">
              <a:off x="2290" y="2750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41"/>
            <p:cNvSpPr>
              <a:spLocks noChangeShapeType="1"/>
            </p:cNvSpPr>
            <p:nvPr/>
          </p:nvSpPr>
          <p:spPr bwMode="auto">
            <a:xfrm flipH="1">
              <a:off x="2290" y="2569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Line 42"/>
            <p:cNvSpPr>
              <a:spLocks noChangeShapeType="1"/>
            </p:cNvSpPr>
            <p:nvPr/>
          </p:nvSpPr>
          <p:spPr bwMode="auto">
            <a:xfrm flipH="1">
              <a:off x="2835" y="2206"/>
              <a:ext cx="9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Oval 61"/>
          <p:cNvSpPr>
            <a:spLocks noChangeArrowheads="1"/>
          </p:cNvSpPr>
          <p:nvPr/>
        </p:nvSpPr>
        <p:spPr bwMode="auto">
          <a:xfrm>
            <a:off x="324465" y="2970053"/>
            <a:ext cx="287338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5" name="Oval 62"/>
          <p:cNvSpPr>
            <a:spLocks noChangeArrowheads="1"/>
          </p:cNvSpPr>
          <p:nvPr/>
        </p:nvSpPr>
        <p:spPr bwMode="auto">
          <a:xfrm>
            <a:off x="324465" y="4986178"/>
            <a:ext cx="287338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46" name="Oval 63"/>
          <p:cNvSpPr>
            <a:spLocks noChangeArrowheads="1"/>
          </p:cNvSpPr>
          <p:nvPr/>
        </p:nvSpPr>
        <p:spPr bwMode="auto">
          <a:xfrm>
            <a:off x="2412028" y="2970053"/>
            <a:ext cx="287337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7" name="Oval 64"/>
          <p:cNvSpPr>
            <a:spLocks noChangeArrowheads="1"/>
          </p:cNvSpPr>
          <p:nvPr/>
        </p:nvSpPr>
        <p:spPr bwMode="auto">
          <a:xfrm>
            <a:off x="2412028" y="4986178"/>
            <a:ext cx="287337" cy="287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48" name="Oval 65"/>
          <p:cNvSpPr>
            <a:spLocks noChangeArrowheads="1"/>
          </p:cNvSpPr>
          <p:nvPr/>
        </p:nvSpPr>
        <p:spPr bwMode="auto">
          <a:xfrm>
            <a:off x="3924915" y="3905090"/>
            <a:ext cx="287338" cy="287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49" name="AutoShape 77"/>
          <p:cNvCxnSpPr>
            <a:cxnSpLocks noChangeShapeType="1"/>
            <a:stCxn id="48" idx="7"/>
            <a:endCxn id="48" idx="5"/>
          </p:cNvCxnSpPr>
          <p:nvPr/>
        </p:nvCxnSpPr>
        <p:spPr bwMode="auto">
          <a:xfrm rot="5400000" flipV="1">
            <a:off x="4069378" y="4047965"/>
            <a:ext cx="201612" cy="1588"/>
          </a:xfrm>
          <a:prstGeom prst="curvedConnector5">
            <a:avLst>
              <a:gd name="adj1" fmla="val -134644"/>
              <a:gd name="adj2" fmla="val 29800000"/>
              <a:gd name="adj3" fmla="val 23385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AutoShape 78"/>
          <p:cNvCxnSpPr>
            <a:cxnSpLocks noChangeShapeType="1"/>
            <a:stCxn id="44" idx="4"/>
            <a:endCxn id="45" idx="0"/>
          </p:cNvCxnSpPr>
          <p:nvPr/>
        </p:nvCxnSpPr>
        <p:spPr bwMode="auto">
          <a:xfrm rot="5400000">
            <a:off x="-395466" y="4121784"/>
            <a:ext cx="17287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AutoShape 79"/>
          <p:cNvCxnSpPr>
            <a:cxnSpLocks noChangeShapeType="1"/>
            <a:stCxn id="44" idx="6"/>
            <a:endCxn id="46" idx="2"/>
          </p:cNvCxnSpPr>
          <p:nvPr/>
        </p:nvCxnSpPr>
        <p:spPr bwMode="auto">
          <a:xfrm>
            <a:off x="611803" y="3114515"/>
            <a:ext cx="1800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AutoShape 80"/>
          <p:cNvCxnSpPr>
            <a:cxnSpLocks noChangeShapeType="1"/>
            <a:stCxn id="45" idx="6"/>
            <a:endCxn id="47" idx="2"/>
          </p:cNvCxnSpPr>
          <p:nvPr/>
        </p:nvCxnSpPr>
        <p:spPr bwMode="auto">
          <a:xfrm>
            <a:off x="611803" y="5130640"/>
            <a:ext cx="1800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AutoShape 81"/>
          <p:cNvCxnSpPr>
            <a:cxnSpLocks noChangeShapeType="1"/>
            <a:stCxn id="46" idx="4"/>
            <a:endCxn id="47" idx="0"/>
          </p:cNvCxnSpPr>
          <p:nvPr/>
        </p:nvCxnSpPr>
        <p:spPr bwMode="auto">
          <a:xfrm rot="5400000">
            <a:off x="1692096" y="4121784"/>
            <a:ext cx="17287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82"/>
          <p:cNvCxnSpPr>
            <a:cxnSpLocks noChangeShapeType="1"/>
            <a:stCxn id="46" idx="6"/>
            <a:endCxn id="48" idx="0"/>
          </p:cNvCxnSpPr>
          <p:nvPr/>
        </p:nvCxnSpPr>
        <p:spPr bwMode="auto">
          <a:xfrm>
            <a:off x="2699365" y="3114515"/>
            <a:ext cx="1370013" cy="7905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AutoShape 83"/>
          <p:cNvCxnSpPr>
            <a:cxnSpLocks noChangeShapeType="1"/>
            <a:stCxn id="48" idx="4"/>
            <a:endCxn id="47" idx="6"/>
          </p:cNvCxnSpPr>
          <p:nvPr/>
        </p:nvCxnSpPr>
        <p:spPr bwMode="auto">
          <a:xfrm rot="5400000">
            <a:off x="2915266" y="3976527"/>
            <a:ext cx="938212" cy="137001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AutoShape 86"/>
          <p:cNvCxnSpPr>
            <a:cxnSpLocks noChangeShapeType="1"/>
            <a:stCxn id="47" idx="1"/>
            <a:endCxn id="44" idx="5"/>
          </p:cNvCxnSpPr>
          <p:nvPr/>
        </p:nvCxnSpPr>
        <p:spPr bwMode="auto">
          <a:xfrm flipH="1" flipV="1">
            <a:off x="568940" y="3214528"/>
            <a:ext cx="1885950" cy="1814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85994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单源最短路径问题</a:t>
            </a:r>
          </a:p>
        </p:txBody>
      </p:sp>
    </p:spTree>
    <p:extLst>
      <p:ext uri="{BB962C8B-B14F-4D97-AF65-F5344CB8AC3E}">
        <p14:creationId xmlns:p14="http://schemas.microsoft.com/office/powerpoint/2010/main" val="3857157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单源最短路径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在最短路径问题中，给定一个带权重的有向图</a:t>
                </a:r>
                <a:r>
                  <a:rPr lang="en-US" altLang="zh-CN" dirty="0"/>
                  <a:t>G=(V,E)</a:t>
                </a:r>
                <a:r>
                  <a:rPr lang="zh-CN" altLang="en-US" dirty="0"/>
                  <a:t>和权重函数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，该函数将每条边映射到实数值的权重。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图中一条路径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权重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w(p) </a:t>
                </a:r>
                <a:r>
                  <a:rPr lang="zh-CN" altLang="en-US" dirty="0"/>
                  <a:t>是构成该路径的所有边的权重之和：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从结点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到结点 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的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最短路径权重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| 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eqArr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zh-CN" altLang="en-US" i="1" dirty="0">
                              <a:latin typeface="Cambria Math" panose="02040503050406030204" pitchFamily="18" charset="0"/>
                            </a:rPr>
                            <m:t>如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果</m:t>
                          </m:r>
                          <m: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  <m:t>存在</m:t>
                          </m:r>
                          <m:r>
                            <m:rPr>
                              <m:brk m:alnAt="7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brk m:alnAt="7"/>
                            </m:r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到</m:t>
                          </m:r>
                          <m:r>
                            <m:rPr>
                              <m:brk m:alnAt="7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brk m:alnAt="7"/>
                            </m:r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路径</m:t>
                          </m:r>
                        </m:e>
                      </m:mr>
                      <m:m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否则</m:t>
                          </m:r>
                        </m:e>
                      </m:mr>
                    </m:m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最短路径的最优子结构性质：两个结点之间的一条最短路径包含着其他的最短路径。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541" r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739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最短路径问题的几个变体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单源最短路径问题</a:t>
            </a:r>
            <a:r>
              <a:rPr lang="zh-CN" altLang="en-US" dirty="0"/>
              <a:t>：给定一个图</a:t>
            </a:r>
            <a:r>
              <a:rPr lang="en-US" altLang="zh-CN" dirty="0"/>
              <a:t>G=(V,E)</a:t>
            </a:r>
            <a:r>
              <a:rPr lang="zh-CN" altLang="en-US" dirty="0"/>
              <a:t>，找到从给定 源点 </a:t>
            </a:r>
            <a:r>
              <a:rPr lang="en-US" altLang="zh-CN" dirty="0" err="1"/>
              <a:t>s∈V</a:t>
            </a:r>
            <a:r>
              <a:rPr lang="zh-CN" altLang="en-US" dirty="0"/>
              <a:t>到每个结点 </a:t>
            </a:r>
            <a:r>
              <a:rPr lang="en-US" altLang="zh-CN" dirty="0" err="1"/>
              <a:t>v∈V</a:t>
            </a:r>
            <a:r>
              <a:rPr lang="zh-CN" altLang="en-US" dirty="0"/>
              <a:t>的最短路径。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单目的地最短路径问题</a:t>
            </a:r>
            <a:r>
              <a:rPr lang="zh-CN" altLang="en-US" dirty="0"/>
              <a:t>：找到从每个结点 </a:t>
            </a:r>
            <a:r>
              <a:rPr lang="en-US" altLang="zh-CN" dirty="0"/>
              <a:t>v </a:t>
            </a:r>
            <a:r>
              <a:rPr lang="zh-CN" altLang="en-US" dirty="0"/>
              <a:t>到给定目的地结点 </a:t>
            </a:r>
            <a:r>
              <a:rPr lang="en-US" altLang="zh-CN" dirty="0"/>
              <a:t>t </a:t>
            </a:r>
            <a:r>
              <a:rPr lang="zh-CN" altLang="en-US" dirty="0"/>
              <a:t>的最短路径。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单结点对最短路径问题</a:t>
            </a:r>
            <a:r>
              <a:rPr lang="zh-CN" altLang="en-US" dirty="0"/>
              <a:t>：找到给定结点 </a:t>
            </a:r>
            <a:r>
              <a:rPr lang="en-US" altLang="zh-CN" dirty="0"/>
              <a:t>u </a:t>
            </a:r>
            <a:r>
              <a:rPr lang="zh-CN" altLang="en-US" dirty="0"/>
              <a:t>到给定结点 </a:t>
            </a:r>
            <a:r>
              <a:rPr lang="en-US" altLang="zh-CN" dirty="0"/>
              <a:t>v </a:t>
            </a:r>
            <a:r>
              <a:rPr lang="zh-CN" altLang="en-US" dirty="0"/>
              <a:t>的最短路径。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所有结点对最短路径问题</a:t>
            </a:r>
            <a:r>
              <a:rPr lang="zh-CN" altLang="en-US" dirty="0"/>
              <a:t>：对于每对结点 </a:t>
            </a:r>
            <a:r>
              <a:rPr lang="en-US" altLang="zh-CN" dirty="0"/>
              <a:t>u </a:t>
            </a:r>
            <a:r>
              <a:rPr lang="zh-CN" altLang="en-US" dirty="0"/>
              <a:t>和 </a:t>
            </a:r>
            <a:r>
              <a:rPr lang="en-US" altLang="zh-CN" dirty="0"/>
              <a:t>v</a:t>
            </a:r>
            <a:r>
              <a:rPr lang="zh-CN" altLang="en-US" dirty="0"/>
              <a:t>，找到从结点 </a:t>
            </a:r>
            <a:r>
              <a:rPr lang="en-US" altLang="zh-CN" dirty="0"/>
              <a:t>u </a:t>
            </a:r>
            <a:r>
              <a:rPr lang="zh-CN" altLang="en-US" dirty="0"/>
              <a:t>到结点 </a:t>
            </a:r>
            <a:r>
              <a:rPr lang="en-US" altLang="zh-CN" dirty="0"/>
              <a:t>v </a:t>
            </a:r>
            <a:r>
              <a:rPr lang="zh-CN" altLang="en-US" dirty="0"/>
              <a:t>的最短路径。</a:t>
            </a:r>
          </a:p>
        </p:txBody>
      </p:sp>
    </p:spTree>
    <p:extLst>
      <p:ext uri="{BB962C8B-B14F-4D97-AF65-F5344CB8AC3E}">
        <p14:creationId xmlns:p14="http://schemas.microsoft.com/office/powerpoint/2010/main" val="36468039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最短路径的最优子结构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>
            <a:normAutofit/>
          </a:bodyPr>
          <a:lstStyle/>
          <a:p>
            <a:r>
              <a:rPr lang="zh-CN" altLang="en-US" dirty="0"/>
              <a:t>引理（</a:t>
            </a:r>
            <a:r>
              <a:rPr lang="zh-CN" altLang="en-US" dirty="0">
                <a:solidFill>
                  <a:srgbClr val="FF0000"/>
                </a:solidFill>
              </a:rPr>
              <a:t>最短路径的子路径也是最短路径</a:t>
            </a:r>
            <a:r>
              <a:rPr lang="zh-CN" altLang="en-US" dirty="0"/>
              <a:t>）给定带权重的有向图</a:t>
            </a:r>
            <a:r>
              <a:rPr lang="en-US" altLang="zh-CN" dirty="0"/>
              <a:t>G=(V,E)</a:t>
            </a:r>
            <a:r>
              <a:rPr lang="zh-CN" altLang="en-US" dirty="0"/>
              <a:t>和权重函数 </a:t>
            </a:r>
            <a:r>
              <a:rPr lang="en-US" altLang="zh-CN" dirty="0"/>
              <a:t>ω: E→R </a:t>
            </a:r>
            <a:r>
              <a:rPr lang="zh-CN" altLang="en-US" dirty="0"/>
              <a:t>。设 </a:t>
            </a:r>
            <a:r>
              <a:rPr lang="en-US" altLang="zh-CN" dirty="0"/>
              <a:t>p=&lt;v</a:t>
            </a:r>
            <a:r>
              <a:rPr lang="en-US" altLang="zh-CN" baseline="-25000" dirty="0"/>
              <a:t>0</a:t>
            </a:r>
            <a:r>
              <a:rPr lang="en-US" altLang="zh-CN" dirty="0"/>
              <a:t>, v</a:t>
            </a:r>
            <a:r>
              <a:rPr lang="en-US" altLang="zh-CN" baseline="-25000" dirty="0"/>
              <a:t>1</a:t>
            </a:r>
            <a:r>
              <a:rPr lang="en-US" altLang="zh-CN" dirty="0"/>
              <a:t>, ..,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en-US" altLang="zh-CN" dirty="0"/>
              <a:t>&gt;</a:t>
            </a:r>
            <a:r>
              <a:rPr lang="zh-CN" altLang="en-US" dirty="0"/>
              <a:t>为从结点 </a:t>
            </a:r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到结点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r>
              <a:rPr lang="zh-CN" altLang="en-US" dirty="0"/>
              <a:t>的一条最短路径，并且对于任意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/>
              <a:t>0≤i≤j≤k</a:t>
            </a:r>
            <a:r>
              <a:rPr lang="zh-CN" altLang="en-US" dirty="0"/>
              <a:t>，设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ij</a:t>
            </a:r>
            <a:r>
              <a:rPr lang="en-US" altLang="zh-CN" dirty="0"/>
              <a:t>=&lt;v</a:t>
            </a:r>
            <a:r>
              <a:rPr lang="en-US" altLang="zh-CN" baseline="-25000" dirty="0"/>
              <a:t>i</a:t>
            </a:r>
            <a:r>
              <a:rPr lang="en-US" altLang="zh-CN" dirty="0"/>
              <a:t>, v</a:t>
            </a:r>
            <a:r>
              <a:rPr lang="en-US" altLang="zh-CN" baseline="-25000" dirty="0"/>
              <a:t>i+1</a:t>
            </a:r>
            <a:r>
              <a:rPr lang="en-US" altLang="zh-CN" dirty="0"/>
              <a:t>, ..,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r>
              <a:rPr lang="en-US" altLang="zh-CN" dirty="0"/>
              <a:t>&gt;</a:t>
            </a:r>
            <a:r>
              <a:rPr lang="zh-CN" altLang="en-US" dirty="0"/>
              <a:t>为路径</a:t>
            </a:r>
            <a:r>
              <a:rPr lang="en-US" altLang="zh-CN" dirty="0"/>
              <a:t>p</a:t>
            </a:r>
            <a:r>
              <a:rPr lang="zh-CN" altLang="en-US" dirty="0"/>
              <a:t>中从结点 </a:t>
            </a:r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r>
              <a:rPr lang="en-US" altLang="zh-CN" dirty="0"/>
              <a:t> </a:t>
            </a:r>
            <a:r>
              <a:rPr lang="zh-CN" altLang="en-US" dirty="0"/>
              <a:t>到结点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r>
              <a:rPr lang="en-US" altLang="zh-CN" dirty="0"/>
              <a:t> </a:t>
            </a:r>
            <a:r>
              <a:rPr lang="zh-CN" altLang="en-US" dirty="0"/>
              <a:t>的子路径。那么 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ij</a:t>
            </a:r>
            <a:r>
              <a:rPr lang="zh-CN" altLang="en-US" dirty="0"/>
              <a:t>是从结点 </a:t>
            </a:r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r>
              <a:rPr lang="en-US" altLang="zh-CN" dirty="0"/>
              <a:t> </a:t>
            </a:r>
            <a:r>
              <a:rPr lang="zh-CN" altLang="en-US" dirty="0"/>
              <a:t>到结点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r>
              <a:rPr lang="zh-CN" altLang="en-US" dirty="0"/>
              <a:t>的一条最短路径。</a:t>
            </a:r>
          </a:p>
        </p:txBody>
      </p:sp>
      <p:sp>
        <p:nvSpPr>
          <p:cNvPr id="5" name="椭圆 4"/>
          <p:cNvSpPr/>
          <p:nvPr/>
        </p:nvSpPr>
        <p:spPr>
          <a:xfrm>
            <a:off x="2051720" y="400506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曲线 8"/>
          <p:cNvCxnSpPr/>
          <p:nvPr/>
        </p:nvCxnSpPr>
        <p:spPr>
          <a:xfrm>
            <a:off x="2236152" y="4113076"/>
            <a:ext cx="1800200" cy="612068"/>
          </a:xfrm>
          <a:prstGeom prst="curvedConnector3">
            <a:avLst>
              <a:gd name="adj1" fmla="val 52055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017321" y="461713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曲线 13"/>
          <p:cNvCxnSpPr/>
          <p:nvPr/>
        </p:nvCxnSpPr>
        <p:spPr>
          <a:xfrm>
            <a:off x="4201753" y="4725144"/>
            <a:ext cx="1800200" cy="612068"/>
          </a:xfrm>
          <a:prstGeom prst="curvedConnector3">
            <a:avLst>
              <a:gd name="adj1" fmla="val 52055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982922" y="52292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曲线 15"/>
          <p:cNvCxnSpPr/>
          <p:nvPr/>
        </p:nvCxnSpPr>
        <p:spPr>
          <a:xfrm flipV="1">
            <a:off x="6167354" y="4113076"/>
            <a:ext cx="1789022" cy="12241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7905753" y="402215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028588" y="4156919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882865" y="4156919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v</a:t>
            </a:r>
            <a:r>
              <a:rPr lang="en-US" altLang="zh-CN" baseline="-25000" dirty="0" err="1"/>
              <a:t>k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965198" y="5337212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013160" y="4756502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endParaRPr lang="zh-CN" altLang="en-US" dirty="0"/>
          </a:p>
        </p:txBody>
      </p:sp>
      <p:cxnSp>
        <p:nvCxnSpPr>
          <p:cNvPr id="23" name="连接符: 曲线 22"/>
          <p:cNvCxnSpPr>
            <a:stCxn id="13" idx="7"/>
            <a:endCxn id="15" idx="0"/>
          </p:cNvCxnSpPr>
          <p:nvPr/>
        </p:nvCxnSpPr>
        <p:spPr>
          <a:xfrm rot="16200000" flipH="1">
            <a:off x="4856105" y="3994372"/>
            <a:ext cx="580432" cy="1889225"/>
          </a:xfrm>
          <a:prstGeom prst="curvedConnector3">
            <a:avLst>
              <a:gd name="adj1" fmla="val -4483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65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最短路径：负权重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负权重的边 </a:t>
            </a:r>
            <a:r>
              <a:rPr lang="zh-CN" altLang="en-US" dirty="0"/>
              <a:t>如果图</a:t>
            </a:r>
            <a:r>
              <a:rPr lang="en-US" altLang="zh-CN" dirty="0"/>
              <a:t>G</a:t>
            </a:r>
            <a:r>
              <a:rPr lang="zh-CN" altLang="en-US" dirty="0"/>
              <a:t>不包含从源点</a:t>
            </a:r>
            <a:r>
              <a:rPr lang="en-US" altLang="zh-CN" dirty="0"/>
              <a:t>s</a:t>
            </a:r>
            <a:r>
              <a:rPr lang="zh-CN" altLang="en-US" dirty="0"/>
              <a:t>可到达的权重为负的环路，则对所有结点，最短路径权重都有精确定义；如果从结点</a:t>
            </a:r>
            <a:r>
              <a:rPr lang="en-US" altLang="zh-CN" dirty="0"/>
              <a:t>s</a:t>
            </a:r>
            <a:r>
              <a:rPr lang="zh-CN" altLang="en-US" dirty="0"/>
              <a:t>到结点</a:t>
            </a:r>
            <a:r>
              <a:rPr lang="en-US" altLang="zh-CN" dirty="0"/>
              <a:t>v</a:t>
            </a:r>
            <a:r>
              <a:rPr lang="zh-CN" altLang="en-US" dirty="0"/>
              <a:t>的某条路经上存在权重为负的环路，我们定义</a:t>
            </a:r>
            <a:r>
              <a:rPr lang="en-US" altLang="zh-CN" dirty="0"/>
              <a:t>δ(</a:t>
            </a:r>
            <a:r>
              <a:rPr lang="en-US" altLang="zh-CN" dirty="0" err="1"/>
              <a:t>s,v</a:t>
            </a:r>
            <a:r>
              <a:rPr lang="en-US" altLang="zh-CN" dirty="0"/>
              <a:t>)=−∞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负权重对最短路的影响：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62" y="3212976"/>
            <a:ext cx="690487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39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最短路径：环路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300" dirty="0"/>
              <a:t>环路 最短路径不能包含权重为</a:t>
            </a:r>
            <a:r>
              <a:rPr lang="zh-CN" altLang="en-US" sz="2300" dirty="0">
                <a:solidFill>
                  <a:srgbClr val="FF0000"/>
                </a:solidFill>
              </a:rPr>
              <a:t>负值</a:t>
            </a:r>
            <a:r>
              <a:rPr lang="zh-CN" altLang="en-US" sz="2300" dirty="0"/>
              <a:t>的环路。</a:t>
            </a:r>
            <a:endParaRPr lang="en-US" altLang="zh-CN" sz="2300" dirty="0"/>
          </a:p>
          <a:p>
            <a:endParaRPr lang="en-US" altLang="zh-CN" sz="2300" dirty="0"/>
          </a:p>
          <a:p>
            <a:r>
              <a:rPr lang="zh-CN" altLang="en-US" sz="2300" dirty="0"/>
              <a:t>最短路径同样不能包含权重为</a:t>
            </a:r>
            <a:r>
              <a:rPr lang="zh-CN" altLang="en-US" sz="2300" dirty="0">
                <a:solidFill>
                  <a:srgbClr val="FF0000"/>
                </a:solidFill>
              </a:rPr>
              <a:t>正值</a:t>
            </a:r>
            <a:r>
              <a:rPr lang="zh-CN" altLang="en-US" sz="2300" dirty="0"/>
              <a:t>的环路。</a:t>
            </a:r>
            <a:endParaRPr lang="en-US" altLang="zh-CN" sz="2300" dirty="0"/>
          </a:p>
          <a:p>
            <a:pPr marL="342900" lvl="1" indent="0">
              <a:buNone/>
            </a:pPr>
            <a:r>
              <a:rPr lang="zh-CN" altLang="en-US" sz="2300" dirty="0"/>
              <a:t>将环路删除会获得一条更短的路径</a:t>
            </a:r>
            <a:endParaRPr lang="en-US" altLang="zh-CN" sz="2300" dirty="0"/>
          </a:p>
          <a:p>
            <a:pPr marL="342900" lvl="1" indent="0">
              <a:buNone/>
            </a:pPr>
            <a:endParaRPr lang="en-US" altLang="zh-CN" sz="2300" dirty="0"/>
          </a:p>
          <a:p>
            <a:r>
              <a:rPr lang="zh-CN" altLang="en-US" sz="2300" dirty="0"/>
              <a:t>最短路径</a:t>
            </a:r>
            <a:r>
              <a:rPr lang="zh-CN" altLang="en-US" sz="2300" dirty="0">
                <a:solidFill>
                  <a:srgbClr val="FF0000"/>
                </a:solidFill>
              </a:rPr>
              <a:t>不需</a:t>
            </a:r>
            <a:r>
              <a:rPr lang="zh-CN" altLang="en-US" sz="2300" dirty="0"/>
              <a:t>包含权重为</a:t>
            </a:r>
            <a:r>
              <a:rPr lang="en-US" altLang="zh-CN" sz="2300" dirty="0"/>
              <a:t>0</a:t>
            </a:r>
            <a:r>
              <a:rPr lang="zh-CN" altLang="en-US" sz="2300" dirty="0"/>
              <a:t>的环路。</a:t>
            </a:r>
            <a:endParaRPr lang="en-US" altLang="zh-CN" sz="2300" dirty="0"/>
          </a:p>
          <a:p>
            <a:endParaRPr lang="en-US" altLang="zh-CN" sz="2300" dirty="0"/>
          </a:p>
          <a:p>
            <a:r>
              <a:rPr lang="zh-CN" altLang="en-US" sz="2300" dirty="0"/>
              <a:t>不失一般性，我们假设找到的路径上都没有环路。</a:t>
            </a:r>
          </a:p>
          <a:p>
            <a:endParaRPr lang="zh-CN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659468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最短路径的表示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前驱子图 </a:t>
            </a:r>
            <a:r>
              <a:rPr lang="en-US" altLang="zh-CN" dirty="0"/>
              <a:t>G</a:t>
            </a:r>
            <a:r>
              <a:rPr lang="en-US" altLang="zh-CN" baseline="-25000" dirty="0"/>
              <a:t>π</a:t>
            </a:r>
            <a:r>
              <a:rPr lang="en-US" altLang="zh-CN" dirty="0"/>
              <a:t>=(V</a:t>
            </a:r>
            <a:r>
              <a:rPr lang="en-US" altLang="zh-CN" baseline="-25000" dirty="0"/>
              <a:t>π</a:t>
            </a:r>
            <a:r>
              <a:rPr lang="en-US" altLang="zh-CN" dirty="0"/>
              <a:t>,E</a:t>
            </a:r>
            <a:r>
              <a:rPr lang="en-US" altLang="zh-CN" baseline="-25000" dirty="0"/>
              <a:t>π</a:t>
            </a:r>
            <a:r>
              <a:rPr lang="en-US" altLang="zh-CN" dirty="0"/>
              <a:t>)</a:t>
            </a:r>
            <a:r>
              <a:rPr lang="zh-CN" altLang="en-US" dirty="0"/>
              <a:t>，其中 点集</a:t>
            </a:r>
            <a:r>
              <a:rPr lang="en-US" altLang="zh-CN" dirty="0"/>
              <a:t>V</a:t>
            </a:r>
            <a:r>
              <a:rPr lang="en-US" altLang="zh-CN" baseline="-25000" dirty="0"/>
              <a:t>π</a:t>
            </a:r>
            <a:r>
              <a:rPr lang="en-US" altLang="zh-CN" dirty="0"/>
              <a:t>={v∈V| v.π≠NIL}∪{s}</a:t>
            </a:r>
            <a:r>
              <a:rPr lang="zh-CN" altLang="en-US" dirty="0"/>
              <a:t>，边集</a:t>
            </a:r>
            <a:r>
              <a:rPr lang="en-US" altLang="zh-CN" dirty="0"/>
              <a:t>V</a:t>
            </a:r>
            <a:r>
              <a:rPr lang="en-US" altLang="zh-CN" baseline="-25000" dirty="0"/>
              <a:t>π</a:t>
            </a:r>
            <a:r>
              <a:rPr lang="en-US" altLang="zh-CN" dirty="0"/>
              <a:t>={(v.π,v)∈E| </a:t>
            </a:r>
            <a:r>
              <a:rPr lang="en-US" altLang="zh-CN" dirty="0" err="1"/>
              <a:t>v∈V</a:t>
            </a:r>
            <a:r>
              <a:rPr lang="en-US" altLang="zh-CN" baseline="-25000" dirty="0"/>
              <a:t>π</a:t>
            </a:r>
            <a:r>
              <a:rPr lang="en-US" altLang="zh-CN" dirty="0"/>
              <a:t>/{s}}</a:t>
            </a:r>
            <a:r>
              <a:rPr lang="zh-CN" altLang="en-US" dirty="0"/>
              <a:t>。 </a:t>
            </a:r>
            <a:endParaRPr lang="en-US" altLang="zh-CN" dirty="0"/>
          </a:p>
          <a:p>
            <a:r>
              <a:rPr lang="zh-CN" altLang="en-US" dirty="0"/>
              <a:t>算法终止时，</a:t>
            </a:r>
            <a:r>
              <a:rPr lang="en-US" altLang="zh-CN" dirty="0"/>
              <a:t>G</a:t>
            </a:r>
            <a:r>
              <a:rPr lang="en-US" altLang="zh-CN" baseline="-25000" dirty="0"/>
              <a:t>π</a:t>
            </a:r>
            <a:r>
              <a:rPr lang="zh-CN" altLang="en-US" dirty="0"/>
              <a:t>是一棵“</a:t>
            </a:r>
            <a:r>
              <a:rPr lang="zh-CN" altLang="en-US" dirty="0">
                <a:solidFill>
                  <a:srgbClr val="FF0000"/>
                </a:solidFill>
              </a:rPr>
              <a:t>最短路径树</a:t>
            </a:r>
            <a:r>
              <a:rPr lang="zh-CN" altLang="en-US" dirty="0"/>
              <a:t>”：有根结点的树，包括了从源结点</a:t>
            </a:r>
            <a:r>
              <a:rPr lang="en-US" altLang="zh-CN" dirty="0"/>
              <a:t>s</a:t>
            </a:r>
            <a:r>
              <a:rPr lang="zh-CN" altLang="en-US" dirty="0"/>
              <a:t>到每个可以从</a:t>
            </a:r>
            <a:r>
              <a:rPr lang="en-US" altLang="zh-CN" dirty="0"/>
              <a:t>s</a:t>
            </a:r>
            <a:r>
              <a:rPr lang="zh-CN" altLang="en-US" dirty="0"/>
              <a:t>到达的结点的一条最短路径。</a:t>
            </a:r>
            <a:endParaRPr lang="en-US" altLang="zh-CN" dirty="0"/>
          </a:p>
          <a:p>
            <a:r>
              <a:rPr lang="zh-CN" altLang="en-US" dirty="0"/>
              <a:t>最短路径树是否唯一？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645024"/>
            <a:ext cx="848724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97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松弛操作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对每个结点维护一个属性 </a:t>
            </a:r>
            <a:r>
              <a:rPr lang="en-US" altLang="zh-CN" dirty="0" err="1"/>
              <a:t>v.d</a:t>
            </a:r>
            <a:r>
              <a:rPr lang="zh-CN" altLang="en-US" dirty="0"/>
              <a:t>，记录从源结点 </a:t>
            </a:r>
            <a:r>
              <a:rPr lang="en-US" altLang="zh-CN" dirty="0"/>
              <a:t>s </a:t>
            </a:r>
            <a:r>
              <a:rPr lang="zh-CN" altLang="en-US" dirty="0"/>
              <a:t>到结点 </a:t>
            </a:r>
            <a:r>
              <a:rPr lang="en-US" altLang="zh-CN" dirty="0"/>
              <a:t>v </a:t>
            </a:r>
            <a:r>
              <a:rPr lang="zh-CN" altLang="en-US" dirty="0"/>
              <a:t>的最短路径权重的上界。称为 最短路径估计。 使用 </a:t>
            </a:r>
            <a:r>
              <a:rPr lang="en-US" altLang="zh-CN" dirty="0"/>
              <a:t>Θ(V)</a:t>
            </a:r>
            <a:r>
              <a:rPr lang="zh-CN" altLang="en-US" dirty="0"/>
              <a:t>运行时间的算法对最短路径估计和前驱结点初始化：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对一条边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r>
              <a:rPr lang="zh-CN" altLang="en-US" dirty="0"/>
              <a:t>的 松弛操作：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52936"/>
            <a:ext cx="3240360" cy="13714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962356"/>
            <a:ext cx="2814770" cy="1152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725144"/>
            <a:ext cx="4428492" cy="19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323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528" y="1772816"/>
            <a:ext cx="8686800" cy="4716760"/>
          </a:xfrm>
        </p:spPr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Bellman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en-US" altLang="zh-CN" dirty="0">
                <a:latin typeface="+mj-ea"/>
                <a:ea typeface="+mj-ea"/>
              </a:rPr>
              <a:t>Ford</a:t>
            </a:r>
            <a:r>
              <a:rPr lang="zh-CN" altLang="en-US" dirty="0">
                <a:latin typeface="+mj-ea"/>
                <a:ea typeface="+mj-ea"/>
              </a:rPr>
              <a:t>提出了从源点逐次绕过其它顶点，以缩短到达终点的最短路径长度的方法。该方法有一个限制条件，即要求图中不能包含有由带负权值的边组成的回路。</a:t>
            </a:r>
            <a:endParaRPr lang="en-US" altLang="zh-CN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当图中没有由带负权值的边组成的回路时，有</a:t>
            </a:r>
            <a:r>
              <a:rPr lang="en-US" altLang="zh-CN" i="1" dirty="0">
                <a:latin typeface="+mj-ea"/>
                <a:ea typeface="+mj-ea"/>
              </a:rPr>
              <a:t>n</a:t>
            </a:r>
            <a:r>
              <a:rPr lang="zh-CN" altLang="en-US" dirty="0">
                <a:latin typeface="+mj-ea"/>
                <a:ea typeface="+mj-ea"/>
              </a:rPr>
              <a:t>个顶点的图中任意两个顶点之间如果存在最短路径，此路径最多有</a:t>
            </a:r>
            <a:r>
              <a:rPr lang="en-US" altLang="zh-CN" i="1" dirty="0">
                <a:latin typeface="+mj-ea"/>
                <a:ea typeface="+mj-ea"/>
              </a:rPr>
              <a:t>n-</a:t>
            </a:r>
            <a:r>
              <a:rPr lang="en-US" altLang="zh-CN" dirty="0">
                <a:latin typeface="+mj-ea"/>
                <a:ea typeface="+mj-ea"/>
              </a:rPr>
              <a:t>1</a:t>
            </a:r>
            <a:r>
              <a:rPr lang="zh-CN" altLang="en-US" dirty="0">
                <a:latin typeface="+mj-ea"/>
                <a:ea typeface="+mj-ea"/>
              </a:rPr>
              <a:t>条边。</a:t>
            </a:r>
            <a:endParaRPr lang="en-US" altLang="zh-CN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我们将以此为依据考虑计算从</a:t>
            </a:r>
            <a:r>
              <a:rPr lang="zh-CN" altLang="en-US" dirty="0">
                <a:solidFill>
                  <a:schemeClr val="tx2"/>
                </a:solidFill>
                <a:latin typeface="+mj-ea"/>
                <a:ea typeface="+mj-ea"/>
              </a:rPr>
              <a:t>源点</a:t>
            </a:r>
            <a:r>
              <a:rPr lang="en-US" altLang="zh-CN" i="1" dirty="0">
                <a:solidFill>
                  <a:schemeClr val="tx2"/>
                </a:solidFill>
                <a:latin typeface="+mj-ea"/>
                <a:ea typeface="+mj-ea"/>
              </a:rPr>
              <a:t>v</a:t>
            </a:r>
            <a:r>
              <a:rPr lang="zh-CN" altLang="en-US" dirty="0">
                <a:latin typeface="+mj-ea"/>
                <a:ea typeface="+mj-ea"/>
              </a:rPr>
              <a:t>到</a:t>
            </a:r>
            <a:r>
              <a:rPr lang="zh-CN" altLang="en-US" dirty="0">
                <a:solidFill>
                  <a:schemeClr val="tx2"/>
                </a:solidFill>
                <a:latin typeface="+mj-ea"/>
                <a:ea typeface="+mj-ea"/>
              </a:rPr>
              <a:t>其它顶点</a:t>
            </a:r>
            <a:r>
              <a:rPr lang="en-US" altLang="zh-CN" i="1" dirty="0">
                <a:solidFill>
                  <a:schemeClr val="tx2"/>
                </a:solidFill>
                <a:latin typeface="+mj-ea"/>
                <a:ea typeface="+mj-ea"/>
              </a:rPr>
              <a:t>u</a:t>
            </a:r>
            <a:r>
              <a:rPr lang="zh-CN" altLang="en-US" dirty="0">
                <a:latin typeface="+mj-ea"/>
                <a:ea typeface="+mj-ea"/>
              </a:rPr>
              <a:t>的最短路径的长度</a:t>
            </a:r>
            <a:r>
              <a:rPr lang="en-US" altLang="zh-CN" i="1" dirty="0" err="1">
                <a:solidFill>
                  <a:schemeClr val="tx2"/>
                </a:solidFill>
                <a:latin typeface="+mj-ea"/>
                <a:ea typeface="+mj-ea"/>
              </a:rPr>
              <a:t>dist</a:t>
            </a:r>
            <a:r>
              <a:rPr lang="en-US" altLang="zh-CN" dirty="0">
                <a:solidFill>
                  <a:schemeClr val="tx2"/>
                </a:solidFill>
                <a:latin typeface="+mj-ea"/>
                <a:ea typeface="+mj-ea"/>
              </a:rPr>
              <a:t>[</a:t>
            </a:r>
            <a:r>
              <a:rPr lang="en-US" altLang="zh-CN" i="1" dirty="0">
                <a:solidFill>
                  <a:schemeClr val="tx2"/>
                </a:solidFill>
                <a:latin typeface="+mj-ea"/>
                <a:ea typeface="+mj-ea"/>
              </a:rPr>
              <a:t>u</a:t>
            </a:r>
            <a:r>
              <a:rPr lang="en-US" altLang="zh-CN" dirty="0">
                <a:solidFill>
                  <a:schemeClr val="tx2"/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latin typeface="+mj-ea"/>
                <a:ea typeface="+mj-ea"/>
              </a:rPr>
              <a:t>。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36195" name="Oval 3"/>
          <p:cNvSpPr>
            <a:spLocks noChangeArrowheads="1"/>
          </p:cNvSpPr>
          <p:nvPr/>
        </p:nvSpPr>
        <p:spPr bwMode="auto">
          <a:xfrm>
            <a:off x="574154" y="5980014"/>
            <a:ext cx="381000" cy="381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b="1">
                <a:latin typeface="Times New Roman" panose="02020603050405020304" pitchFamily="18" charset="0"/>
              </a:rPr>
              <a:t> 0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196" name="Oval 4"/>
          <p:cNvSpPr>
            <a:spLocks noChangeArrowheads="1"/>
          </p:cNvSpPr>
          <p:nvPr/>
        </p:nvSpPr>
        <p:spPr bwMode="auto">
          <a:xfrm>
            <a:off x="2174354" y="5980014"/>
            <a:ext cx="381000" cy="381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b="1">
                <a:latin typeface="Times New Roman" panose="02020603050405020304" pitchFamily="18" charset="0"/>
              </a:rPr>
              <a:t> 1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197" name="Oval 5"/>
          <p:cNvSpPr>
            <a:spLocks noChangeArrowheads="1"/>
          </p:cNvSpPr>
          <p:nvPr/>
        </p:nvSpPr>
        <p:spPr bwMode="auto">
          <a:xfrm>
            <a:off x="3774554" y="5980014"/>
            <a:ext cx="381000" cy="381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b="1">
                <a:latin typeface="Times New Roman" panose="02020603050405020304" pitchFamily="18" charset="0"/>
              </a:rPr>
              <a:t> 2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2555354" y="6132414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199" name="Line 7"/>
          <p:cNvSpPr>
            <a:spLocks noChangeShapeType="1"/>
          </p:cNvSpPr>
          <p:nvPr/>
        </p:nvSpPr>
        <p:spPr bwMode="auto">
          <a:xfrm>
            <a:off x="955154" y="6132414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36200" name="AutoShape 8"/>
          <p:cNvCxnSpPr>
            <a:cxnSpLocks noChangeShapeType="1"/>
            <a:stCxn id="136195" idx="7"/>
            <a:endCxn id="136197" idx="1"/>
          </p:cNvCxnSpPr>
          <p:nvPr/>
        </p:nvCxnSpPr>
        <p:spPr bwMode="auto">
          <a:xfrm rot="5400000" flipV="1">
            <a:off x="2364061" y="4556820"/>
            <a:ext cx="1588" cy="2930525"/>
          </a:xfrm>
          <a:prstGeom prst="curvedConnector3">
            <a:avLst>
              <a:gd name="adj1" fmla="val -48200005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201" name="Text Box 9"/>
          <p:cNvSpPr txBox="1">
            <a:spLocks noChangeArrowheads="1"/>
          </p:cNvSpPr>
          <p:nvPr/>
        </p:nvSpPr>
        <p:spPr bwMode="auto">
          <a:xfrm>
            <a:off x="2218804" y="483701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5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1320279" y="571648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7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2768079" y="5716489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-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5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204" name="Oval 12"/>
          <p:cNvSpPr>
            <a:spLocks noChangeArrowheads="1"/>
          </p:cNvSpPr>
          <p:nvPr/>
        </p:nvSpPr>
        <p:spPr bwMode="auto">
          <a:xfrm>
            <a:off x="4841354" y="5980014"/>
            <a:ext cx="381000" cy="381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b="1">
                <a:latin typeface="Times New Roman" panose="02020603050405020304" pitchFamily="18" charset="0"/>
              </a:rPr>
              <a:t> 0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205" name="Line 13"/>
          <p:cNvSpPr>
            <a:spLocks noChangeShapeType="1"/>
          </p:cNvSpPr>
          <p:nvPr/>
        </p:nvSpPr>
        <p:spPr bwMode="auto">
          <a:xfrm>
            <a:off x="5222354" y="6132414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206" name="Oval 14"/>
          <p:cNvSpPr>
            <a:spLocks noChangeArrowheads="1"/>
          </p:cNvSpPr>
          <p:nvPr/>
        </p:nvSpPr>
        <p:spPr bwMode="auto">
          <a:xfrm>
            <a:off x="6441554" y="5980014"/>
            <a:ext cx="381000" cy="381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b="1">
                <a:latin typeface="Times New Roman" panose="02020603050405020304" pitchFamily="18" charset="0"/>
              </a:rPr>
              <a:t> 1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207" name="Line 15"/>
          <p:cNvSpPr>
            <a:spLocks noChangeShapeType="1"/>
          </p:cNvSpPr>
          <p:nvPr/>
        </p:nvSpPr>
        <p:spPr bwMode="auto">
          <a:xfrm>
            <a:off x="6822554" y="6132414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208" name="Oval 16"/>
          <p:cNvSpPr>
            <a:spLocks noChangeArrowheads="1"/>
          </p:cNvSpPr>
          <p:nvPr/>
        </p:nvSpPr>
        <p:spPr bwMode="auto">
          <a:xfrm>
            <a:off x="8041754" y="5980014"/>
            <a:ext cx="381000" cy="381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b="1">
                <a:latin typeface="Times New Roman" panose="02020603050405020304" pitchFamily="18" charset="0"/>
              </a:rPr>
              <a:t> 2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209" name="Text Box 17"/>
          <p:cNvSpPr txBox="1">
            <a:spLocks noChangeArrowheads="1"/>
          </p:cNvSpPr>
          <p:nvPr/>
        </p:nvSpPr>
        <p:spPr bwMode="auto">
          <a:xfrm>
            <a:off x="5587479" y="571648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136210" name="Text Box 18"/>
          <p:cNvSpPr txBox="1">
            <a:spLocks noChangeArrowheads="1"/>
          </p:cNvSpPr>
          <p:nvPr/>
        </p:nvSpPr>
        <p:spPr bwMode="auto">
          <a:xfrm>
            <a:off x="7187679" y="571648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cxnSp>
        <p:nvCxnSpPr>
          <p:cNvPr id="136211" name="AutoShape 19"/>
          <p:cNvCxnSpPr>
            <a:cxnSpLocks noChangeShapeType="1"/>
            <a:stCxn id="136206" idx="0"/>
            <a:endCxn id="136204" idx="0"/>
          </p:cNvCxnSpPr>
          <p:nvPr/>
        </p:nvCxnSpPr>
        <p:spPr bwMode="auto">
          <a:xfrm rot="16200000" flipH="1" flipV="1">
            <a:off x="5831160" y="5166421"/>
            <a:ext cx="1587" cy="1600200"/>
          </a:xfrm>
          <a:prstGeom prst="curvedConnector3">
            <a:avLst>
              <a:gd name="adj1" fmla="val -36300005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212" name="Text Box 20"/>
          <p:cNvSpPr txBox="1">
            <a:spLocks noChangeArrowheads="1"/>
          </p:cNvSpPr>
          <p:nvPr/>
        </p:nvSpPr>
        <p:spPr bwMode="auto">
          <a:xfrm>
            <a:off x="5603354" y="4989414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-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Bellman-Ford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492958305"/>
      </p:ext>
    </p:extLst>
  </p:cSld>
  <p:clrMapOvr>
    <a:masterClrMapping/>
  </p:clrMapOvr>
  <p:transition>
    <p:cover dir="d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Bellman-Ford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2559" y="1849999"/>
            <a:ext cx="7886700" cy="1099319"/>
          </a:xfrm>
        </p:spPr>
        <p:txBody>
          <a:bodyPr/>
          <a:lstStyle/>
          <a:p>
            <a:r>
              <a:rPr lang="en-US" altLang="zh-CN" dirty="0"/>
              <a:t>Bellman-Ford</a:t>
            </a:r>
            <a:r>
              <a:rPr lang="zh-CN" altLang="en-US" dirty="0"/>
              <a:t>算法解决的是</a:t>
            </a:r>
            <a:r>
              <a:rPr lang="zh-CN" altLang="en-US" dirty="0">
                <a:solidFill>
                  <a:srgbClr val="FF0000"/>
                </a:solidFill>
              </a:rPr>
              <a:t>一般情况</a:t>
            </a:r>
            <a:r>
              <a:rPr lang="zh-CN" altLang="en-US" dirty="0"/>
              <a:t>下的单源最短路径问题。该算法返回</a:t>
            </a:r>
            <a:r>
              <a:rPr lang="en-US" altLang="zh-CN" dirty="0"/>
              <a:t>TRUE</a:t>
            </a:r>
            <a:r>
              <a:rPr lang="zh-CN" altLang="en-US" dirty="0"/>
              <a:t>当且仅当输入图不包含可以从源结点到达的权重为负值的环路。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68960"/>
            <a:ext cx="3692258" cy="244257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788024" y="3777930"/>
            <a:ext cx="3934966" cy="34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每次</a:t>
            </a:r>
            <a:r>
              <a:rPr lang="en-US" altLang="zh-CN" dirty="0"/>
              <a:t>For</a:t>
            </a:r>
            <a:r>
              <a:rPr lang="zh-CN" altLang="en-US" dirty="0"/>
              <a:t>循环做一次松弛操作</a:t>
            </a:r>
            <a:endParaRPr lang="en-US" altLang="zh-CN" dirty="0"/>
          </a:p>
          <a:p>
            <a:r>
              <a:rPr lang="zh-CN" altLang="en-US" dirty="0"/>
              <a:t>运行时间：</a:t>
            </a:r>
            <a:r>
              <a:rPr lang="en-US" altLang="zh-CN" dirty="0"/>
              <a:t>O(VE)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23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图的表示：邻接链表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邻接表中的顶点按照任意次序存储，每个顶点的邻接顶点也是按照任意次序存储。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权重图</a:t>
            </a:r>
            <a:r>
              <a:rPr lang="zh-CN" altLang="en-US" dirty="0"/>
              <a:t>：直接将边 </a:t>
            </a:r>
            <a:r>
              <a:rPr lang="en-US" altLang="zh-CN" dirty="0"/>
              <a:t>(</a:t>
            </a:r>
            <a:r>
              <a:rPr lang="en-US" altLang="zh-CN" dirty="0" err="1"/>
              <a:t>u,v</a:t>
            </a:r>
            <a:r>
              <a:rPr lang="en-US" altLang="zh-CN" dirty="0"/>
              <a:t>) </a:t>
            </a:r>
            <a:r>
              <a:rPr lang="zh-CN" altLang="en-US" dirty="0"/>
              <a:t>的权重值 </a:t>
            </a:r>
            <a:r>
              <a:rPr lang="en-US" altLang="zh-CN" dirty="0"/>
              <a:t>w(</a:t>
            </a:r>
            <a:r>
              <a:rPr lang="en-US" altLang="zh-CN" dirty="0" err="1"/>
              <a:t>u,v</a:t>
            </a:r>
            <a:r>
              <a:rPr lang="en-US" altLang="zh-CN" dirty="0"/>
              <a:t>) </a:t>
            </a:r>
            <a:r>
              <a:rPr lang="zh-CN" altLang="en-US" dirty="0"/>
              <a:t>存放在 </a:t>
            </a:r>
            <a:r>
              <a:rPr lang="en-US" altLang="zh-CN" dirty="0"/>
              <a:t>u </a:t>
            </a:r>
            <a:r>
              <a:rPr lang="zh-CN" altLang="en-US" dirty="0"/>
              <a:t>的邻接链表里。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邻接表中的顶点数即图中的节点数</a:t>
            </a:r>
            <a:r>
              <a:rPr lang="en-US" altLang="zh-CN" dirty="0"/>
              <a:t>|V|</a:t>
            </a:r>
            <a:r>
              <a:rPr lang="zh-CN" altLang="en-US" dirty="0"/>
              <a:t>，若</a:t>
            </a:r>
            <a:r>
              <a:rPr lang="en-US" altLang="zh-CN" dirty="0"/>
              <a:t>G</a:t>
            </a:r>
            <a:r>
              <a:rPr lang="zh-CN" altLang="en-US" dirty="0"/>
              <a:t>是无向图，那么所有邻接表的长度和为</a:t>
            </a:r>
            <a:r>
              <a:rPr lang="en-US" altLang="zh-CN" dirty="0"/>
              <a:t>2|E|</a:t>
            </a:r>
            <a:r>
              <a:rPr lang="zh-CN" altLang="en-US" dirty="0"/>
              <a:t>，若</a:t>
            </a:r>
            <a:r>
              <a:rPr lang="en-US" altLang="zh-CN" dirty="0"/>
              <a:t>G</a:t>
            </a:r>
            <a:r>
              <a:rPr lang="zh-CN" altLang="en-US" dirty="0"/>
              <a:t>是有向图，所有邻接表的长度和为</a:t>
            </a:r>
            <a:r>
              <a:rPr lang="en-US" altLang="zh-CN" dirty="0"/>
              <a:t>|E|</a:t>
            </a:r>
            <a:r>
              <a:rPr lang="zh-CN" altLang="en-US" dirty="0"/>
              <a:t>。</a:t>
            </a:r>
          </a:p>
          <a:p>
            <a:endParaRPr lang="en-US" altLang="zh-CN" dirty="0"/>
          </a:p>
          <a:p>
            <a:r>
              <a:rPr lang="zh-CN" altLang="en-US" dirty="0"/>
              <a:t>无论有向图还是无向图，所需要的存储容量为</a:t>
            </a:r>
            <a:r>
              <a:rPr lang="en-US" altLang="zh-CN" dirty="0"/>
              <a:t>O(|V|+|E|)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不足：确定边是否存在需要在顶点的邻接表中搜索所有顶点。</a:t>
            </a:r>
          </a:p>
        </p:txBody>
      </p:sp>
    </p:spTree>
    <p:extLst>
      <p:ext uri="{BB962C8B-B14F-4D97-AF65-F5344CB8AC3E}">
        <p14:creationId xmlns:p14="http://schemas.microsoft.com/office/powerpoint/2010/main" val="30075401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Bellman-Ford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0" y="1268760"/>
            <a:ext cx="8892480" cy="4762638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99592" y="5877272"/>
            <a:ext cx="7886700" cy="1099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松弛顺序</a:t>
            </a:r>
            <a:r>
              <a:rPr lang="zh-CN" altLang="en-US" dirty="0">
                <a:sym typeface="Wingdings" panose="05000000000000000000" pitchFamily="2" charset="2"/>
              </a:rPr>
              <a:t>： </a:t>
            </a:r>
            <a:r>
              <a:rPr lang="en-US" altLang="zh-CN" dirty="0">
                <a:sym typeface="Wingdings" panose="05000000000000000000" pitchFamily="2" charset="2"/>
              </a:rPr>
              <a:t>(t, x), (t, y), (t, z), (x, t), (y, x), (y, z), (z, x), (z, s), (s, t), (s, y) 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755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Bellman-Ford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推论 设</a:t>
            </a:r>
            <a:r>
              <a:rPr lang="en-US" altLang="zh-CN" dirty="0"/>
              <a:t>G=(V,E)</a:t>
            </a:r>
            <a:r>
              <a:rPr lang="zh-CN" altLang="en-US" dirty="0"/>
              <a:t>为一个带权重的源结点为</a:t>
            </a:r>
            <a:r>
              <a:rPr lang="en-US" altLang="zh-CN" dirty="0"/>
              <a:t>s</a:t>
            </a:r>
            <a:r>
              <a:rPr lang="zh-CN" altLang="en-US" dirty="0"/>
              <a:t>的有向图，其权重函数为 </a:t>
            </a:r>
            <a:r>
              <a:rPr lang="en-US" altLang="zh-CN" dirty="0"/>
              <a:t>ω: E→R</a:t>
            </a:r>
            <a:r>
              <a:rPr lang="zh-CN" altLang="en-US" dirty="0"/>
              <a:t>。图</a:t>
            </a:r>
            <a:r>
              <a:rPr lang="en-US" altLang="zh-CN" dirty="0"/>
              <a:t>G</a:t>
            </a:r>
            <a:r>
              <a:rPr lang="zh-CN" altLang="en-US" dirty="0"/>
              <a:t>不包含从 </a:t>
            </a:r>
            <a:r>
              <a:rPr lang="en-US" altLang="zh-CN" dirty="0"/>
              <a:t>s </a:t>
            </a:r>
            <a:r>
              <a:rPr lang="zh-CN" altLang="en-US" dirty="0"/>
              <a:t>可以到达的权重为负值的环路，则对于所有结点 </a:t>
            </a:r>
            <a:r>
              <a:rPr lang="en-US" altLang="zh-CN" dirty="0"/>
              <a:t>v</a:t>
            </a:r>
            <a:r>
              <a:rPr lang="zh-CN" altLang="en-US" dirty="0"/>
              <a:t>，存在一条从 </a:t>
            </a:r>
            <a:r>
              <a:rPr lang="en-US" altLang="zh-CN" dirty="0"/>
              <a:t>s </a:t>
            </a:r>
            <a:r>
              <a:rPr lang="zh-CN" altLang="en-US" dirty="0"/>
              <a:t>到 </a:t>
            </a:r>
            <a:r>
              <a:rPr lang="en-US" altLang="zh-CN" dirty="0"/>
              <a:t>v </a:t>
            </a:r>
            <a:r>
              <a:rPr lang="zh-CN" altLang="en-US" dirty="0"/>
              <a:t>的路径当且仅当 </a:t>
            </a:r>
            <a:r>
              <a:rPr lang="en-US" altLang="zh-CN" dirty="0"/>
              <a:t>BELLMAN-FRD </a:t>
            </a:r>
            <a:r>
              <a:rPr lang="zh-CN" altLang="en-US" dirty="0"/>
              <a:t>算法终止时有 </a:t>
            </a:r>
            <a:r>
              <a:rPr lang="en-US" altLang="zh-CN" dirty="0" err="1"/>
              <a:t>v.d</a:t>
            </a:r>
            <a:r>
              <a:rPr lang="en-US" altLang="zh-CN" dirty="0"/>
              <a:t>&lt;∞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定理（</a:t>
            </a:r>
            <a:r>
              <a:rPr lang="en-US" altLang="zh-CN" dirty="0"/>
              <a:t>Bellman-Ford</a:t>
            </a:r>
            <a:r>
              <a:rPr lang="zh-CN" altLang="en-US" dirty="0"/>
              <a:t>算法的正确性）设</a:t>
            </a:r>
            <a:r>
              <a:rPr lang="en-US" altLang="zh-CN" dirty="0"/>
              <a:t>BELLMAN-FORD</a:t>
            </a:r>
            <a:r>
              <a:rPr lang="zh-CN" altLang="en-US" dirty="0"/>
              <a:t>算法运行在一带权重的源结点为 </a:t>
            </a:r>
            <a:r>
              <a:rPr lang="en-US" altLang="zh-CN" dirty="0"/>
              <a:t>s </a:t>
            </a:r>
            <a:r>
              <a:rPr lang="zh-CN" altLang="en-US" dirty="0"/>
              <a:t>的有向图 </a:t>
            </a:r>
            <a:r>
              <a:rPr lang="en-US" altLang="zh-CN" dirty="0"/>
              <a:t>G=(V,E) </a:t>
            </a:r>
            <a:r>
              <a:rPr lang="zh-CN" altLang="en-US" dirty="0"/>
              <a:t>上，该图的权重函数为 </a:t>
            </a:r>
            <a:r>
              <a:rPr lang="en-US" altLang="zh-CN" dirty="0"/>
              <a:t>ω: E→R</a:t>
            </a:r>
            <a:r>
              <a:rPr lang="zh-CN" altLang="en-US" dirty="0"/>
              <a:t>。如果图</a:t>
            </a:r>
            <a:r>
              <a:rPr lang="en-US" altLang="zh-CN" dirty="0"/>
              <a:t>G</a:t>
            </a:r>
            <a:r>
              <a:rPr lang="zh-CN" altLang="en-US" dirty="0"/>
              <a:t>不包含从 </a:t>
            </a:r>
            <a:r>
              <a:rPr lang="en-US" altLang="zh-CN" dirty="0"/>
              <a:t>s </a:t>
            </a:r>
            <a:r>
              <a:rPr lang="zh-CN" altLang="en-US" dirty="0"/>
              <a:t>可以到达的权重为负值的环路，则算法返回 </a:t>
            </a:r>
            <a:r>
              <a:rPr lang="en-US" altLang="zh-CN" dirty="0"/>
              <a:t>TRUE</a:t>
            </a:r>
            <a:r>
              <a:rPr lang="zh-CN" altLang="en-US" dirty="0"/>
              <a:t>，且对于所有结点 </a:t>
            </a:r>
            <a:r>
              <a:rPr lang="en-US" altLang="zh-CN" dirty="0"/>
              <a:t>v</a:t>
            </a:r>
            <a:r>
              <a:rPr lang="zh-CN" altLang="en-US" dirty="0"/>
              <a:t>，前驱子图 </a:t>
            </a:r>
            <a:r>
              <a:rPr lang="en-US" altLang="zh-CN" dirty="0"/>
              <a:t>G</a:t>
            </a:r>
            <a:r>
              <a:rPr lang="en-US" altLang="zh-CN" baseline="-25000" dirty="0"/>
              <a:t>π</a:t>
            </a:r>
            <a:r>
              <a:rPr lang="zh-CN" altLang="en-US" dirty="0"/>
              <a:t>是一棵根为 </a:t>
            </a:r>
            <a:r>
              <a:rPr lang="en-US" altLang="zh-CN" dirty="0"/>
              <a:t>s </a:t>
            </a:r>
            <a:r>
              <a:rPr lang="zh-CN" altLang="en-US" dirty="0"/>
              <a:t>的最短路径树。如果</a:t>
            </a:r>
            <a:r>
              <a:rPr lang="en-US" altLang="zh-CN" dirty="0"/>
              <a:t>G</a:t>
            </a:r>
            <a:r>
              <a:rPr lang="zh-CN" altLang="en-US" dirty="0"/>
              <a:t>包含一条从 </a:t>
            </a:r>
            <a:r>
              <a:rPr lang="en-US" altLang="zh-CN" dirty="0"/>
              <a:t>s </a:t>
            </a:r>
            <a:r>
              <a:rPr lang="zh-CN" altLang="en-US" dirty="0"/>
              <a:t>可以到达的权重为负值的环路，则算法返回</a:t>
            </a:r>
            <a:r>
              <a:rPr lang="en-US" altLang="zh-CN" dirty="0"/>
              <a:t>FALSE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70892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有向无环图中的单源最短路径问题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根据结点的拓扑排序次序来对带权重的有向无环图 </a:t>
            </a:r>
            <a:r>
              <a:rPr lang="en-US" altLang="zh-CN" dirty="0"/>
              <a:t>G=(V,E) </a:t>
            </a:r>
            <a:r>
              <a:rPr lang="zh-CN" altLang="en-US" dirty="0"/>
              <a:t>进行边的松弛操作，便可以在 </a:t>
            </a:r>
            <a:r>
              <a:rPr lang="en-US" altLang="zh-CN" dirty="0"/>
              <a:t>Θ(V+E) </a:t>
            </a:r>
            <a:r>
              <a:rPr lang="zh-CN" altLang="en-US" dirty="0"/>
              <a:t>时间内计算出从单个源结点到所有结点之间的最短路径。每次对一个结点进行处理时，我们对从该结点发出的所有边进行松弛操作。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算法的总运行时间为</a:t>
            </a:r>
            <a:r>
              <a:rPr lang="en-US" altLang="zh-CN" dirty="0"/>
              <a:t>Θ(V+E)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定理</a:t>
            </a:r>
            <a:r>
              <a:rPr lang="zh-CN" altLang="en-US" dirty="0"/>
              <a:t> 如果带权重无环路的有向图</a:t>
            </a:r>
            <a:r>
              <a:rPr lang="en-US" altLang="zh-CN" dirty="0"/>
              <a:t>G=(V,E)</a:t>
            </a:r>
            <a:r>
              <a:rPr lang="zh-CN" altLang="en-US" dirty="0"/>
              <a:t>有一个源结点</a:t>
            </a:r>
            <a:r>
              <a:rPr lang="en-US" altLang="zh-CN" dirty="0"/>
              <a:t>s</a:t>
            </a:r>
            <a:r>
              <a:rPr lang="zh-CN" altLang="en-US" dirty="0"/>
              <a:t>，则在算法</a:t>
            </a:r>
            <a:r>
              <a:rPr lang="en-US" altLang="zh-CN" dirty="0"/>
              <a:t>DAG-SHORTEST-PATHS</a:t>
            </a:r>
            <a:r>
              <a:rPr lang="zh-CN" altLang="en-US" dirty="0"/>
              <a:t>终止时，对于所有结点</a:t>
            </a:r>
            <a:r>
              <a:rPr lang="en-US" altLang="zh-CN" dirty="0"/>
              <a:t>v</a:t>
            </a:r>
            <a:r>
              <a:rPr lang="zh-CN" altLang="en-US" dirty="0"/>
              <a:t>，我们有 </a:t>
            </a:r>
            <a:r>
              <a:rPr lang="en-US" altLang="zh-CN" dirty="0" err="1"/>
              <a:t>v.d</a:t>
            </a:r>
            <a:r>
              <a:rPr lang="en-US" altLang="zh-CN" dirty="0"/>
              <a:t>=δ(</a:t>
            </a:r>
            <a:r>
              <a:rPr lang="en-US" altLang="zh-CN" dirty="0" err="1"/>
              <a:t>s,v</a:t>
            </a:r>
            <a:r>
              <a:rPr lang="en-US" altLang="zh-CN" dirty="0"/>
              <a:t>)</a:t>
            </a:r>
            <a:r>
              <a:rPr lang="zh-CN" altLang="en-US" dirty="0"/>
              <a:t>，且前驱子图 </a:t>
            </a:r>
            <a:r>
              <a:rPr lang="en-US" altLang="zh-CN" dirty="0"/>
              <a:t>G</a:t>
            </a:r>
            <a:r>
              <a:rPr lang="en-US" altLang="zh-CN" baseline="-25000" dirty="0"/>
              <a:t>π</a:t>
            </a:r>
            <a:r>
              <a:rPr lang="en-US" altLang="zh-CN" dirty="0"/>
              <a:t> </a:t>
            </a:r>
            <a:r>
              <a:rPr lang="zh-CN" altLang="en-US" dirty="0"/>
              <a:t>是一棵最短路径树。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24944"/>
            <a:ext cx="5097249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11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算法运行过程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7" y="1557974"/>
            <a:ext cx="7327726" cy="52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66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Dijkstra 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Dijkstra</a:t>
            </a:r>
            <a:r>
              <a:rPr lang="zh-CN" altLang="en-US" dirty="0"/>
              <a:t>算法解决的是带权重的有向图上单源最短路径问题，该算法要求所有边的权重都为非负值。</a:t>
            </a:r>
            <a:r>
              <a:rPr lang="en-US" altLang="zh-CN" dirty="0"/>
              <a:t>Dijkstra </a:t>
            </a:r>
            <a:r>
              <a:rPr lang="zh-CN" altLang="en-US" dirty="0"/>
              <a:t>算法在运行过程中维持的关键信息是一组结点集合</a:t>
            </a:r>
            <a:r>
              <a:rPr lang="en-US" altLang="zh-CN" dirty="0"/>
              <a:t>S</a:t>
            </a:r>
            <a:r>
              <a:rPr lang="zh-CN" altLang="en-US" dirty="0"/>
              <a:t>：从源结点 </a:t>
            </a:r>
            <a:r>
              <a:rPr lang="en-US" altLang="zh-CN" dirty="0"/>
              <a:t>s </a:t>
            </a:r>
            <a:r>
              <a:rPr lang="zh-CN" altLang="en-US" dirty="0"/>
              <a:t>到该集合中每个结点之间的最短路径已经被找到。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140968"/>
            <a:ext cx="4277322" cy="26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98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算法运行过程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6" y="1772816"/>
            <a:ext cx="8595748" cy="4512166"/>
          </a:xfrm>
        </p:spPr>
      </p:pic>
    </p:spTree>
    <p:extLst>
      <p:ext uri="{BB962C8B-B14F-4D97-AF65-F5344CB8AC3E}">
        <p14:creationId xmlns:p14="http://schemas.microsoft.com/office/powerpoint/2010/main" val="6927613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Dijkstra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6"/>
          </a:xfrm>
        </p:spPr>
        <p:txBody>
          <a:bodyPr>
            <a:normAutofit/>
          </a:bodyPr>
          <a:lstStyle/>
          <a:p>
            <a:r>
              <a:rPr lang="zh-CN" altLang="en-US" dirty="0"/>
              <a:t>定理（</a:t>
            </a:r>
            <a:r>
              <a:rPr lang="en-US" altLang="zh-CN" dirty="0"/>
              <a:t>Dijkstra</a:t>
            </a:r>
            <a:r>
              <a:rPr lang="zh-CN" altLang="en-US" dirty="0"/>
              <a:t>算法的正确性）</a:t>
            </a:r>
            <a:r>
              <a:rPr lang="en-US" altLang="zh-CN" dirty="0"/>
              <a:t>Dijkstra</a:t>
            </a:r>
            <a:r>
              <a:rPr lang="zh-CN" altLang="en-US" dirty="0"/>
              <a:t>算法运行在带权重的有向图</a:t>
            </a:r>
            <a:r>
              <a:rPr lang="en-US" altLang="zh-CN" dirty="0"/>
              <a:t>G=(V,E)</a:t>
            </a:r>
            <a:r>
              <a:rPr lang="zh-CN" altLang="en-US" dirty="0"/>
              <a:t>时，如果所有权重为非负值，则在算法终止时，对于所有结点 </a:t>
            </a:r>
            <a:r>
              <a:rPr lang="en-US" altLang="zh-CN" dirty="0"/>
              <a:t>u</a:t>
            </a:r>
            <a:r>
              <a:rPr lang="zh-CN" altLang="en-US" dirty="0"/>
              <a:t>，有 </a:t>
            </a:r>
            <a:r>
              <a:rPr lang="en-US" altLang="zh-CN" dirty="0" err="1"/>
              <a:t>u.d</a:t>
            </a:r>
            <a:r>
              <a:rPr lang="en-US" altLang="zh-CN" dirty="0"/>
              <a:t>=δ(</a:t>
            </a:r>
            <a:r>
              <a:rPr lang="en-US" altLang="zh-CN" dirty="0" err="1"/>
              <a:t>s,u</a:t>
            </a:r>
            <a:r>
              <a:rPr lang="en-US" altLang="zh-CN" dirty="0"/>
              <a:t>)</a:t>
            </a:r>
            <a:r>
              <a:rPr lang="zh-CN" altLang="en-US" dirty="0"/>
              <a:t>。 </a:t>
            </a:r>
            <a:endParaRPr lang="en-US" altLang="zh-CN" dirty="0"/>
          </a:p>
          <a:p>
            <a:pPr marL="342900" lvl="1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可通过循环不变式证明：</a:t>
            </a:r>
            <a:r>
              <a:rPr lang="en-US" altLang="zh-CN" dirty="0">
                <a:solidFill>
                  <a:srgbClr val="FF0000"/>
                </a:solidFill>
              </a:rPr>
              <a:t>4~8</a:t>
            </a:r>
            <a:r>
              <a:rPr lang="zh-CN" altLang="en-US" dirty="0">
                <a:solidFill>
                  <a:srgbClr val="FF0000"/>
                </a:solidFill>
              </a:rPr>
              <a:t>行的</a:t>
            </a:r>
            <a:r>
              <a:rPr lang="en-US" altLang="zh-CN" dirty="0">
                <a:solidFill>
                  <a:srgbClr val="FF0000"/>
                </a:solidFill>
              </a:rPr>
              <a:t>while</a:t>
            </a:r>
            <a:r>
              <a:rPr lang="zh-CN" altLang="en-US" dirty="0">
                <a:solidFill>
                  <a:srgbClr val="FF0000"/>
                </a:solidFill>
              </a:rPr>
              <a:t>语句每次循环开始前，对于每个结点 </a:t>
            </a:r>
            <a:r>
              <a:rPr lang="en-US" altLang="zh-CN" dirty="0" err="1">
                <a:solidFill>
                  <a:srgbClr val="FF0000"/>
                </a:solidFill>
              </a:rPr>
              <a:t>v∈S</a:t>
            </a:r>
            <a:r>
              <a:rPr lang="zh-CN" altLang="en-US" dirty="0">
                <a:solidFill>
                  <a:srgbClr val="FF0000"/>
                </a:solidFill>
              </a:rPr>
              <a:t>，有 </a:t>
            </a:r>
            <a:r>
              <a:rPr lang="en-US" altLang="zh-CN" dirty="0" err="1">
                <a:solidFill>
                  <a:srgbClr val="FF0000"/>
                </a:solidFill>
              </a:rPr>
              <a:t>v.d</a:t>
            </a:r>
            <a:r>
              <a:rPr lang="en-US" altLang="zh-CN" dirty="0">
                <a:solidFill>
                  <a:srgbClr val="FF0000"/>
                </a:solidFill>
              </a:rPr>
              <a:t>=δ(</a:t>
            </a:r>
            <a:r>
              <a:rPr lang="en-US" altLang="zh-CN" dirty="0" err="1">
                <a:solidFill>
                  <a:srgbClr val="FF0000"/>
                </a:solidFill>
              </a:rPr>
              <a:t>s,v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。 </a:t>
            </a:r>
            <a:r>
              <a:rPr lang="en-US" altLang="zh-CN" dirty="0">
                <a:solidFill>
                  <a:srgbClr val="FF0000"/>
                </a:solidFill>
              </a:rPr>
              <a:t>&gt; Q</a:t>
            </a:r>
            <a:r>
              <a:rPr lang="zh-CN" altLang="en-US" dirty="0">
                <a:solidFill>
                  <a:srgbClr val="FF0000"/>
                </a:solidFill>
              </a:rPr>
              <a:t>中最小结点所有连接到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的路径已被探测过，且</a:t>
            </a:r>
            <a:r>
              <a:rPr lang="en-US" altLang="zh-CN" dirty="0">
                <a:solidFill>
                  <a:srgbClr val="FF0000"/>
                </a:solidFill>
              </a:rPr>
              <a:t>pi</a:t>
            </a:r>
            <a:r>
              <a:rPr lang="zh-CN" altLang="en-US" dirty="0">
                <a:solidFill>
                  <a:srgbClr val="FF0000"/>
                </a:solidFill>
              </a:rPr>
              <a:t>已经标记为最短路径上的前驱结点。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推论 如果在带权重的有向图</a:t>
            </a:r>
            <a:r>
              <a:rPr lang="en-US" altLang="zh-CN" dirty="0"/>
              <a:t>G=(V,E)</a:t>
            </a:r>
            <a:r>
              <a:rPr lang="zh-CN" altLang="en-US" dirty="0"/>
              <a:t>上运行</a:t>
            </a:r>
            <a:r>
              <a:rPr lang="en-US" altLang="zh-CN" dirty="0"/>
              <a:t>Dijkstra</a:t>
            </a:r>
            <a:r>
              <a:rPr lang="zh-CN" altLang="en-US" dirty="0"/>
              <a:t>算法，其中的权重皆为非负值，源点为</a:t>
            </a:r>
            <a:r>
              <a:rPr lang="en-US" altLang="zh-CN" dirty="0"/>
              <a:t>s</a:t>
            </a:r>
            <a:r>
              <a:rPr lang="zh-CN" altLang="en-US" dirty="0"/>
              <a:t>，则在算法终止时，前驱子图 </a:t>
            </a:r>
            <a:r>
              <a:rPr lang="en-US" altLang="zh-CN" dirty="0"/>
              <a:t>G</a:t>
            </a:r>
            <a:r>
              <a:rPr lang="en-US" altLang="zh-CN" baseline="-25000" dirty="0"/>
              <a:t>π</a:t>
            </a:r>
            <a:r>
              <a:rPr lang="zh-CN" altLang="en-US" dirty="0"/>
              <a:t>是一棵根结点为 </a:t>
            </a:r>
            <a:r>
              <a:rPr lang="en-US" altLang="zh-CN" dirty="0"/>
              <a:t>s </a:t>
            </a:r>
            <a:r>
              <a:rPr lang="zh-CN" altLang="en-US" dirty="0"/>
              <a:t>的最短路径树。</a:t>
            </a:r>
          </a:p>
          <a:p>
            <a:r>
              <a:rPr lang="en-US" altLang="zh-CN" dirty="0"/>
              <a:t>Dijkstra</a:t>
            </a:r>
            <a:r>
              <a:rPr lang="zh-CN" altLang="en-US" dirty="0"/>
              <a:t>算法的时间复杂度同最短路径的 </a:t>
            </a:r>
            <a:r>
              <a:rPr lang="en-US" altLang="zh-CN" dirty="0"/>
              <a:t>Prim </a:t>
            </a:r>
            <a:r>
              <a:rPr lang="zh-CN" altLang="en-US" dirty="0"/>
              <a:t>算法，依赖于最小优先队列的实现：</a:t>
            </a:r>
          </a:p>
          <a:p>
            <a:pPr lvl="1"/>
            <a:r>
              <a:rPr lang="zh-CN" altLang="en-US" dirty="0"/>
              <a:t>数组实现：</a:t>
            </a:r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+E)=O(V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最小二叉堆实现：</a:t>
            </a:r>
            <a:r>
              <a:rPr lang="en-US" altLang="zh-CN" dirty="0"/>
              <a:t>O((V+E)</a:t>
            </a:r>
            <a:r>
              <a:rPr lang="en-US" altLang="zh-CN" dirty="0" err="1"/>
              <a:t>lgV</a:t>
            </a:r>
            <a:r>
              <a:rPr lang="en-US" altLang="zh-CN" dirty="0"/>
              <a:t>)=O(</a:t>
            </a:r>
            <a:r>
              <a:rPr lang="en-US" altLang="zh-CN" dirty="0" err="1"/>
              <a:t>ElgV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斐波那契堆实现：</a:t>
            </a:r>
            <a:r>
              <a:rPr lang="en-US" altLang="zh-CN" dirty="0"/>
              <a:t>O(</a:t>
            </a:r>
            <a:r>
              <a:rPr lang="en-US" altLang="zh-CN" dirty="0" err="1"/>
              <a:t>VlgV+E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1973"/>
            <a:ext cx="335849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62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所有节点对的最短路径问题</a:t>
            </a:r>
          </a:p>
        </p:txBody>
      </p:sp>
    </p:spTree>
    <p:extLst>
      <p:ext uri="{BB962C8B-B14F-4D97-AF65-F5344CB8AC3E}">
        <p14:creationId xmlns:p14="http://schemas.microsoft.com/office/powerpoint/2010/main" val="849575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所有结点对的最短路径问题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假定输入图的节点编号为</a:t>
            </a:r>
            <a:r>
              <a:rPr lang="en-US" altLang="zh-CN" dirty="0"/>
              <a:t>1, 2, …, |V|, </a:t>
            </a:r>
            <a:r>
              <a:rPr lang="zh-CN" altLang="en-US" dirty="0"/>
              <a:t>输入图可以看成一个</a:t>
            </a:r>
            <a:r>
              <a:rPr lang="en-US" altLang="zh-CN" dirty="0"/>
              <a:t>n*n</a:t>
            </a:r>
            <a:r>
              <a:rPr lang="zh-CN" altLang="en-US" dirty="0"/>
              <a:t>的矩阵</a:t>
            </a:r>
            <a:r>
              <a:rPr lang="en-US" altLang="zh-CN" dirty="0"/>
              <a:t>W=(</a:t>
            </a:r>
            <a:r>
              <a:rPr lang="en-US" altLang="zh-CN" dirty="0" err="1"/>
              <a:t>w</a:t>
            </a:r>
            <a:r>
              <a:rPr lang="en-US" altLang="zh-CN" baseline="-25000" dirty="0" err="1"/>
              <a:t>ij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算法输出也可以看成一个矩阵：</a:t>
            </a:r>
            <a:r>
              <a:rPr lang="en-US" altLang="zh-CN" dirty="0"/>
              <a:t>D=(</a:t>
            </a:r>
            <a:r>
              <a:rPr lang="en-US" altLang="zh-CN" dirty="0" err="1"/>
              <a:t>d</a:t>
            </a:r>
            <a:r>
              <a:rPr lang="en-US" altLang="zh-CN" baseline="-25000" dirty="0" err="1"/>
              <a:t>ij</a:t>
            </a:r>
            <a:r>
              <a:rPr lang="en-US" altLang="zh-CN" dirty="0"/>
              <a:t>)</a:t>
            </a:r>
            <a:r>
              <a:rPr lang="zh-CN" altLang="en-US" dirty="0"/>
              <a:t>，其中</a:t>
            </a:r>
            <a:r>
              <a:rPr lang="en-US" altLang="zh-CN" dirty="0" err="1"/>
              <a:t>d</a:t>
            </a:r>
            <a:r>
              <a:rPr lang="en-US" altLang="zh-CN" baseline="-25000" dirty="0" err="1"/>
              <a:t>ij</a:t>
            </a:r>
            <a:r>
              <a:rPr lang="zh-CN" altLang="en-US" dirty="0"/>
              <a:t>为节点</a:t>
            </a:r>
            <a:r>
              <a:rPr lang="en-US" altLang="zh-CN" dirty="0" err="1"/>
              <a:t>i</a:t>
            </a:r>
            <a:r>
              <a:rPr lang="zh-CN" altLang="en-US" dirty="0"/>
              <a:t>到节点</a:t>
            </a:r>
            <a:r>
              <a:rPr lang="en-US" altLang="zh-CN" dirty="0"/>
              <a:t>j</a:t>
            </a:r>
            <a:r>
              <a:rPr lang="zh-CN" altLang="en-US" dirty="0"/>
              <a:t>的一条最短路径的权重</a:t>
            </a:r>
            <a:r>
              <a:rPr lang="en-US" altLang="zh-CN" dirty="0"/>
              <a:t>(</a:t>
            </a:r>
            <a:r>
              <a:rPr lang="zh-CN" altLang="en-US" dirty="0"/>
              <a:t>长度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如果要打印出任意两个节点的最短路径，则还需要输出前驱节点矩阵</a:t>
            </a:r>
            <a:r>
              <a:rPr lang="el-GR" altLang="zh-CN" dirty="0"/>
              <a:t>Π=(π</a:t>
            </a:r>
            <a:r>
              <a:rPr lang="en-US" altLang="zh-CN" baseline="-25000" dirty="0" err="1"/>
              <a:t>ij</a:t>
            </a:r>
            <a:r>
              <a:rPr lang="en-US" altLang="zh-CN" dirty="0"/>
              <a:t>)</a:t>
            </a:r>
            <a:r>
              <a:rPr lang="zh-CN" altLang="en-US" dirty="0"/>
              <a:t>，其中 </a:t>
            </a:r>
            <a:r>
              <a:rPr lang="el-GR" altLang="zh-CN" dirty="0"/>
              <a:t>π</a:t>
            </a:r>
            <a:r>
              <a:rPr lang="en-US" altLang="zh-CN" baseline="-25000" dirty="0" err="1"/>
              <a:t>ij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 err="1"/>
              <a:t>i</a:t>
            </a:r>
            <a:r>
              <a:rPr lang="en-US" altLang="zh-CN" dirty="0"/>
              <a:t>=j </a:t>
            </a:r>
            <a:r>
              <a:rPr lang="zh-CN" altLang="en-US" dirty="0"/>
              <a:t>或 </a:t>
            </a:r>
            <a:r>
              <a:rPr lang="en-US" altLang="zh-CN" dirty="0" err="1"/>
              <a:t>i</a:t>
            </a:r>
            <a:r>
              <a:rPr lang="zh-CN" altLang="en-US" dirty="0"/>
              <a:t>到</a:t>
            </a:r>
            <a:r>
              <a:rPr lang="en-US" altLang="zh-CN" dirty="0"/>
              <a:t>j</a:t>
            </a:r>
            <a:r>
              <a:rPr lang="zh-CN" altLang="en-US" dirty="0"/>
              <a:t>不存在路径时为 </a:t>
            </a:r>
            <a:r>
              <a:rPr lang="en-US" altLang="zh-CN" dirty="0"/>
              <a:t>NIL</a:t>
            </a:r>
            <a:r>
              <a:rPr lang="zh-CN" altLang="en-US" dirty="0"/>
              <a:t>，其他情况为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到 </a:t>
            </a:r>
            <a:r>
              <a:rPr lang="en-US" altLang="zh-CN" dirty="0"/>
              <a:t>j </a:t>
            </a:r>
            <a:r>
              <a:rPr lang="zh-CN" altLang="en-US" dirty="0"/>
              <a:t>最短路径上</a:t>
            </a:r>
            <a:r>
              <a:rPr lang="en-US" altLang="zh-CN" dirty="0"/>
              <a:t>j</a:t>
            </a:r>
            <a:r>
              <a:rPr lang="zh-CN" altLang="en-US" dirty="0"/>
              <a:t>的前驱结点。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80928"/>
            <a:ext cx="5133346" cy="9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199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所有结点对的最短路径问题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对每个结点 </a:t>
            </a:r>
            <a:r>
              <a:rPr lang="en-US" altLang="zh-CN" dirty="0" err="1"/>
              <a:t>i</a:t>
            </a:r>
            <a:r>
              <a:rPr lang="zh-CN" altLang="en-US" dirty="0"/>
              <a:t>，定义图</a:t>
            </a:r>
            <a:r>
              <a:rPr lang="en-US" altLang="zh-CN" dirty="0"/>
              <a:t>G</a:t>
            </a:r>
            <a:r>
              <a:rPr lang="zh-CN" altLang="en-US" dirty="0"/>
              <a:t>对于结点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 前驱子图为 </a:t>
            </a:r>
            <a:r>
              <a:rPr lang="en-US" altLang="zh-CN" dirty="0"/>
              <a:t>G</a:t>
            </a:r>
            <a:r>
              <a:rPr lang="el-GR" altLang="zh-CN" baseline="-25000" dirty="0"/>
              <a:t>π,</a:t>
            </a:r>
            <a:r>
              <a:rPr lang="en-US" altLang="zh-CN" baseline="-25000" dirty="0" err="1"/>
              <a:t>i</a:t>
            </a:r>
            <a:r>
              <a:rPr lang="en-US" altLang="zh-CN" dirty="0"/>
              <a:t>=(V</a:t>
            </a:r>
            <a:r>
              <a:rPr lang="el-GR" altLang="zh-CN" baseline="-25000" dirty="0"/>
              <a:t>π,</a:t>
            </a:r>
            <a:r>
              <a:rPr lang="en-US" altLang="zh-CN" baseline="-25000" dirty="0" err="1"/>
              <a:t>i</a:t>
            </a:r>
            <a:r>
              <a:rPr lang="en-US" altLang="zh-CN" dirty="0"/>
              <a:t>, E</a:t>
            </a:r>
            <a:r>
              <a:rPr lang="el-GR" altLang="zh-CN" baseline="-25000" dirty="0"/>
              <a:t>π,</a:t>
            </a:r>
            <a:r>
              <a:rPr lang="en-US" altLang="zh-CN" baseline="-25000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，其中</a:t>
            </a:r>
            <a:r>
              <a:rPr lang="en-US" altLang="zh-CN" dirty="0"/>
              <a:t>V</a:t>
            </a:r>
            <a:r>
              <a:rPr lang="el-GR" altLang="zh-CN" baseline="-25000" dirty="0"/>
              <a:t>π,</a:t>
            </a:r>
            <a:r>
              <a:rPr lang="en-US" altLang="zh-CN" baseline="-25000" dirty="0" err="1"/>
              <a:t>i</a:t>
            </a:r>
            <a:r>
              <a:rPr lang="en-US" altLang="zh-CN" dirty="0"/>
              <a:t>={</a:t>
            </a:r>
            <a:r>
              <a:rPr lang="en-US" altLang="zh-CN" dirty="0" err="1"/>
              <a:t>j∈V</a:t>
            </a:r>
            <a:r>
              <a:rPr lang="en-US" altLang="zh-CN" dirty="0"/>
              <a:t>| </a:t>
            </a:r>
            <a:r>
              <a:rPr lang="el-GR" altLang="zh-CN" dirty="0"/>
              <a:t>π</a:t>
            </a:r>
            <a:r>
              <a:rPr lang="en-US" altLang="zh-CN" baseline="-25000" dirty="0" err="1"/>
              <a:t>i,j</a:t>
            </a:r>
            <a:r>
              <a:rPr lang="en-US" altLang="zh-CN" dirty="0" err="1"/>
              <a:t>≠NIL</a:t>
            </a:r>
            <a:r>
              <a:rPr lang="en-US" altLang="zh-CN" dirty="0"/>
              <a:t>}∪{</a:t>
            </a:r>
            <a:r>
              <a:rPr lang="en-US" altLang="zh-CN" dirty="0" err="1"/>
              <a:t>i</a:t>
            </a:r>
            <a:r>
              <a:rPr lang="en-US" altLang="zh-CN" dirty="0"/>
              <a:t>}, E</a:t>
            </a:r>
            <a:r>
              <a:rPr lang="el-GR" altLang="zh-CN" baseline="-25000" dirty="0"/>
              <a:t>π,</a:t>
            </a:r>
            <a:r>
              <a:rPr lang="en-US" altLang="zh-CN" baseline="-25000" dirty="0" err="1"/>
              <a:t>i</a:t>
            </a:r>
            <a:r>
              <a:rPr lang="en-US" altLang="zh-CN" dirty="0"/>
              <a:t>={(</a:t>
            </a:r>
            <a:r>
              <a:rPr lang="el-GR" altLang="zh-CN" dirty="0"/>
              <a:t>π</a:t>
            </a:r>
            <a:r>
              <a:rPr lang="en-US" altLang="zh-CN" baseline="-25000" dirty="0" err="1"/>
              <a:t>ij</a:t>
            </a:r>
            <a:r>
              <a:rPr lang="en-US" altLang="zh-CN" dirty="0" err="1"/>
              <a:t>,j</a:t>
            </a:r>
            <a:r>
              <a:rPr lang="en-US" altLang="zh-CN" dirty="0"/>
              <a:t>)| </a:t>
            </a:r>
            <a:r>
              <a:rPr lang="en-US" altLang="zh-CN" dirty="0" err="1"/>
              <a:t>j∈V</a:t>
            </a:r>
            <a:r>
              <a:rPr lang="el-GR" altLang="zh-CN" baseline="-25000" dirty="0"/>
              <a:t>π,</a:t>
            </a:r>
            <a:r>
              <a:rPr lang="en-US" altLang="zh-CN" baseline="-25000" dirty="0" err="1"/>
              <a:t>i</a:t>
            </a:r>
            <a:r>
              <a:rPr lang="en-US" altLang="zh-CN" dirty="0"/>
              <a:t>−{</a:t>
            </a:r>
            <a:r>
              <a:rPr lang="en-US" altLang="zh-CN" dirty="0" err="1"/>
              <a:t>i</a:t>
            </a:r>
            <a:r>
              <a:rPr lang="en-US" altLang="zh-CN" dirty="0"/>
              <a:t>}}</a:t>
            </a:r>
            <a:r>
              <a:rPr lang="zh-CN" altLang="en-US" dirty="0"/>
              <a:t>如果 </a:t>
            </a:r>
            <a:r>
              <a:rPr lang="en-US" altLang="zh-CN" dirty="0"/>
              <a:t>G</a:t>
            </a:r>
            <a:r>
              <a:rPr lang="el-GR" altLang="zh-CN" baseline="-25000" dirty="0"/>
              <a:t>π,</a:t>
            </a:r>
            <a:r>
              <a:rPr lang="en-US" altLang="zh-CN" baseline="-25000" dirty="0" err="1"/>
              <a:t>i</a:t>
            </a:r>
            <a:r>
              <a:rPr lang="zh-CN" altLang="en-US" dirty="0"/>
              <a:t>是一棵最短路径树，如下算法将打印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到 </a:t>
            </a:r>
            <a:r>
              <a:rPr lang="en-US" altLang="zh-CN" dirty="0"/>
              <a:t>j </a:t>
            </a:r>
            <a:r>
              <a:rPr lang="zh-CN" altLang="en-US" dirty="0"/>
              <a:t>的一条最短路径。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05" y="2924944"/>
            <a:ext cx="561679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2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9487</TotalTime>
  <Words>8311</Words>
  <Application>Microsoft Office PowerPoint</Application>
  <PresentationFormat>全屏显示(4:3)</PresentationFormat>
  <Paragraphs>1712</Paragraphs>
  <Slides>126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126</vt:i4>
      </vt:variant>
    </vt:vector>
  </HeadingPairs>
  <TitlesOfParts>
    <vt:vector size="144" baseType="lpstr">
      <vt:lpstr>Arial Unicode MS</vt:lpstr>
      <vt:lpstr>標楷體</vt:lpstr>
      <vt:lpstr>新細明體</vt:lpstr>
      <vt:lpstr>等线</vt:lpstr>
      <vt:lpstr>等线 Light</vt:lpstr>
      <vt:lpstr>仿宋_GB2312</vt:lpstr>
      <vt:lpstr>宋体</vt:lpstr>
      <vt:lpstr>微软雅黑</vt:lpstr>
      <vt:lpstr>Arial</vt:lpstr>
      <vt:lpstr>Arial Black</vt:lpstr>
      <vt:lpstr>Cambria Math</vt:lpstr>
      <vt:lpstr>Courier New</vt:lpstr>
      <vt:lpstr>Tahoma</vt:lpstr>
      <vt:lpstr>Times New Roman</vt:lpstr>
      <vt:lpstr>Wingdings</vt:lpstr>
      <vt:lpstr>Office 主题​​</vt:lpstr>
      <vt:lpstr>Visio</vt:lpstr>
      <vt:lpstr>方程式</vt:lpstr>
      <vt:lpstr>第9章 基本图算法</vt:lpstr>
      <vt:lpstr>图数据</vt:lpstr>
      <vt:lpstr>社交网络图</vt:lpstr>
      <vt:lpstr>物理学科的合作关系图</vt:lpstr>
      <vt:lpstr>飞行网络</vt:lpstr>
      <vt:lpstr>图的表示</vt:lpstr>
      <vt:lpstr>图的表示：无向图的邻接链表</vt:lpstr>
      <vt:lpstr>图的表示：有向图的邻接链表</vt:lpstr>
      <vt:lpstr>图的表示：邻接链表</vt:lpstr>
      <vt:lpstr>图的表示：邻表矩阵</vt:lpstr>
      <vt:lpstr>图的表示：邻表矩阵</vt:lpstr>
      <vt:lpstr>图的表示：邻表矩阵</vt:lpstr>
      <vt:lpstr>电影和演员图</vt:lpstr>
      <vt:lpstr>广度优先的搜索算法</vt:lpstr>
      <vt:lpstr>PowerPoint 演示文稿</vt:lpstr>
      <vt:lpstr>PowerPoint 演示文稿</vt:lpstr>
      <vt:lpstr>PowerPoint 演示文稿</vt:lpstr>
      <vt:lpstr>PowerPoint 演示文稿</vt:lpstr>
      <vt:lpstr>BFS算法的性质</vt:lpstr>
      <vt:lpstr>BFS算法的性质</vt:lpstr>
      <vt:lpstr>BFS算法的性质：最短距离</vt:lpstr>
      <vt:lpstr>BFS算法的性质：最短距离</vt:lpstr>
      <vt:lpstr>BFS算法的性质：最短距离</vt:lpstr>
      <vt:lpstr>BFS算法的性质：广度优先树</vt:lpstr>
      <vt:lpstr>Print path算法</vt:lpstr>
      <vt:lpstr>广度优先搜索的应用</vt:lpstr>
      <vt:lpstr>深度优先的搜索算法</vt:lpstr>
      <vt:lpstr>PowerPoint 演示文稿</vt:lpstr>
      <vt:lpstr>DFS运作范例</vt:lpstr>
      <vt:lpstr>DFS运作范例</vt:lpstr>
      <vt:lpstr>DFS运作范例</vt:lpstr>
      <vt:lpstr>DFS运作范例</vt:lpstr>
      <vt:lpstr>深度优先搜索的性质</vt:lpstr>
      <vt:lpstr>深度优先搜索的性质</vt:lpstr>
      <vt:lpstr>深度优先搜索的性质</vt:lpstr>
      <vt:lpstr>边的分类</vt:lpstr>
      <vt:lpstr>边的分类</vt:lpstr>
      <vt:lpstr>深度优先搜索应用1：拓扑排序</vt:lpstr>
      <vt:lpstr>PowerPoint 演示文稿</vt:lpstr>
      <vt:lpstr>拓扑排序算法</vt:lpstr>
      <vt:lpstr>拓扑排序算法示例</vt:lpstr>
      <vt:lpstr>拓扑排序算法性质</vt:lpstr>
      <vt:lpstr>深度优先搜索应用2：分解强连通分量</vt:lpstr>
      <vt:lpstr>Strongly connected components算法</vt:lpstr>
      <vt:lpstr>Strongly connected components算法</vt:lpstr>
      <vt:lpstr>PowerPoint 演示文稿</vt:lpstr>
      <vt:lpstr>强连通分量算法性质</vt:lpstr>
      <vt:lpstr>强连通分量算法性质</vt:lpstr>
      <vt:lpstr>强连通分量算法性质</vt:lpstr>
      <vt:lpstr>强连通分量算法性质</vt:lpstr>
      <vt:lpstr>强连通分量算法性质</vt:lpstr>
      <vt:lpstr>深度优先搜索的其他应用</vt:lpstr>
      <vt:lpstr>作业</vt:lpstr>
      <vt:lpstr>最小生成树问题</vt:lpstr>
      <vt:lpstr>最小生成树</vt:lpstr>
      <vt:lpstr>最小生成树的形成</vt:lpstr>
      <vt:lpstr>最小生成树的性质</vt:lpstr>
      <vt:lpstr>最小生成树的性质</vt:lpstr>
      <vt:lpstr>最小生成树的性质</vt:lpstr>
      <vt:lpstr>最小生成树</vt:lpstr>
      <vt:lpstr>最小生成树</vt:lpstr>
      <vt:lpstr>最小生成树</vt:lpstr>
      <vt:lpstr>最小生成树</vt:lpstr>
      <vt:lpstr>最小生成树</vt:lpstr>
      <vt:lpstr>最小生成树</vt:lpstr>
      <vt:lpstr>最小生成树</vt:lpstr>
      <vt:lpstr>Prim算法</vt:lpstr>
      <vt:lpstr>堆与优先队列</vt:lpstr>
      <vt:lpstr>Prim算法</vt:lpstr>
      <vt:lpstr>最小生成树</vt:lpstr>
      <vt:lpstr>最小生成树</vt:lpstr>
      <vt:lpstr>最小生成树</vt:lpstr>
      <vt:lpstr>最小生成树</vt:lpstr>
      <vt:lpstr>最小生成树</vt:lpstr>
      <vt:lpstr>最小生成树</vt:lpstr>
      <vt:lpstr>最小生成树</vt:lpstr>
      <vt:lpstr>Kruskal算法</vt:lpstr>
      <vt:lpstr>并查集</vt:lpstr>
      <vt:lpstr>Kruskal算法</vt:lpstr>
      <vt:lpstr>单源最短路径问题</vt:lpstr>
      <vt:lpstr>单源最短路径</vt:lpstr>
      <vt:lpstr>最短路径问题的几个变体</vt:lpstr>
      <vt:lpstr>最短路径的最优子结构</vt:lpstr>
      <vt:lpstr>最短路径：负权重</vt:lpstr>
      <vt:lpstr>最短路径：环路</vt:lpstr>
      <vt:lpstr>最短路径的表示</vt:lpstr>
      <vt:lpstr>松弛操作</vt:lpstr>
      <vt:lpstr>Bellman-Ford算法</vt:lpstr>
      <vt:lpstr>Bellman-Ford算法</vt:lpstr>
      <vt:lpstr>Bellman-Ford算法</vt:lpstr>
      <vt:lpstr>Bellman-Ford算法</vt:lpstr>
      <vt:lpstr>有向无环图中的单源最短路径问题</vt:lpstr>
      <vt:lpstr>算法运行过程</vt:lpstr>
      <vt:lpstr>Dijkstra 算法</vt:lpstr>
      <vt:lpstr>算法运行过程</vt:lpstr>
      <vt:lpstr>Dijkstra算法</vt:lpstr>
      <vt:lpstr>所有节点对的最短路径问题</vt:lpstr>
      <vt:lpstr>所有结点对的最短路径问题</vt:lpstr>
      <vt:lpstr>所有结点对的最短路径问题</vt:lpstr>
      <vt:lpstr>最短路径与矩阵乘法</vt:lpstr>
      <vt:lpstr>最短路径的矩阵相乘算法</vt:lpstr>
      <vt:lpstr>算法运行过程</vt:lpstr>
      <vt:lpstr>Floyd-Warshall算法</vt:lpstr>
      <vt:lpstr>Floyd-Warshall算法原理</vt:lpstr>
      <vt:lpstr>Floyd-Warshall算法</vt:lpstr>
      <vt:lpstr>Floyd-Warshall算法示例</vt:lpstr>
      <vt:lpstr>Floyd-Warshall算法示例</vt:lpstr>
      <vt:lpstr>Floyd-Warshall算法示例</vt:lpstr>
      <vt:lpstr>Floyd-Warshall算法示例</vt:lpstr>
      <vt:lpstr>Floyd-Warshall算法示例</vt:lpstr>
      <vt:lpstr>Floyd-Warshall算法示例</vt:lpstr>
      <vt:lpstr>Floyd-Warshall算法示例</vt:lpstr>
      <vt:lpstr>用于稀疏图的 Johnson 算法</vt:lpstr>
      <vt:lpstr>用于稀疏图的 Johnson 算法</vt:lpstr>
      <vt:lpstr>Johnson’s algorithm算法示例</vt:lpstr>
      <vt:lpstr>Johnson’s algorithm算法示例</vt:lpstr>
      <vt:lpstr>Johnson’s algorithm算法示例</vt:lpstr>
      <vt:lpstr>Johnson’s algorithm算法示例</vt:lpstr>
      <vt:lpstr>Johnson’s algorithm算法示例</vt:lpstr>
      <vt:lpstr>Johnson’s algorithm算法示例</vt:lpstr>
      <vt:lpstr>Johnson’s algorithm算法示例</vt:lpstr>
      <vt:lpstr>Johnson’s algorithm算法示例</vt:lpstr>
      <vt:lpstr>Johnson’s algorithm算法示例</vt:lpstr>
      <vt:lpstr>算法描述</vt:lpstr>
      <vt:lpstr>Johnson’s algorithm复杂度分析 </vt:lpstr>
      <vt:lpstr>作业</vt:lpstr>
    </vt:vector>
  </TitlesOfParts>
  <Company>edu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mzhsieh</dc:creator>
  <cp:lastModifiedBy>Xiaodong</cp:lastModifiedBy>
  <cp:revision>404</cp:revision>
  <dcterms:created xsi:type="dcterms:W3CDTF">2005-07-26T08:52:21Z</dcterms:created>
  <dcterms:modified xsi:type="dcterms:W3CDTF">2017-11-24T03:26:36Z</dcterms:modified>
</cp:coreProperties>
</file>